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165" r:id="rId2"/>
    <p:sldId id="4128" r:id="rId3"/>
    <p:sldId id="2147471616" r:id="rId4"/>
    <p:sldId id="1051" r:id="rId5"/>
    <p:sldId id="640" r:id="rId6"/>
    <p:sldId id="2147471614" r:id="rId7"/>
    <p:sldId id="2147471615" r:id="rId8"/>
    <p:sldId id="315" r:id="rId9"/>
    <p:sldId id="316" r:id="rId10"/>
    <p:sldId id="266" r:id="rId11"/>
    <p:sldId id="637" r:id="rId12"/>
    <p:sldId id="286" r:id="rId13"/>
    <p:sldId id="416" r:id="rId14"/>
    <p:sldId id="2443" r:id="rId15"/>
    <p:sldId id="4127" r:id="rId16"/>
    <p:sldId id="4130" r:id="rId17"/>
    <p:sldId id="4129" r:id="rId18"/>
    <p:sldId id="2146847021" r:id="rId19"/>
    <p:sldId id="17184" r:id="rId20"/>
    <p:sldId id="1096" r:id="rId21"/>
    <p:sldId id="1097" r:id="rId22"/>
    <p:sldId id="2147471617" r:id="rId23"/>
    <p:sldId id="17187" r:id="rId24"/>
    <p:sldId id="2147471613" r:id="rId25"/>
    <p:sldId id="2146847019" r:id="rId26"/>
    <p:sldId id="2147471619" r:id="rId27"/>
    <p:sldId id="4144" r:id="rId28"/>
    <p:sldId id="2147471621" r:id="rId29"/>
    <p:sldId id="259" r:id="rId30"/>
    <p:sldId id="2147471622" r:id="rId31"/>
    <p:sldId id="258" r:id="rId32"/>
    <p:sldId id="2147471623" r:id="rId33"/>
    <p:sldId id="2147471624" r:id="rId34"/>
    <p:sldId id="2147471618" r:id="rId35"/>
    <p:sldId id="2146846949" r:id="rId36"/>
    <p:sldId id="4131" r:id="rId37"/>
    <p:sldId id="21474715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13.501"/>
    </inkml:context>
    <inkml:brush xml:id="br0">
      <inkml:brushProperty name="width" value="0.1" units="cm"/>
      <inkml:brushProperty name="height" value="0.1" units="cm"/>
      <inkml:brushProperty name="color" value="#66CC00"/>
      <inkml:brushProperty name="ignorePressure" value="1"/>
    </inkml:brush>
  </inkml:definitions>
  <inkml:trace contextRef="#ctx0" brushRef="#br0">3200 0,'0'11,"1"0,1 0,-1-1,1 1,1 0,5 13,31 58,-35-74,29 51,52 72,-58-91,42 82,-65-115,0-1,1 1,0-1,10 10,7 9,-7-7,1-1,1-1,0 0,2-1,-1-1,35 19,131 58,-172-85,22 7,0-1,0-2,54 9,-44-10,391 68,187 43,-529-103,-2 0,-68-12,9 3,0 1,-1 1,40 18,18 20,100 46,209 68,-383-155,0 2,-1 0,0 0,15 15,3 0,159 98,-167-108,164 87,6 3,-177-92,0-1,-1 2,20 21,40 49,-13-12,-37-45,-2 1,29 44,-47-59,0 0,-1 1,0 0,3 14,-4-12,16 70,2 5,-10-51,-2 1,-2 0,-1 0,-2 0,-1 59,-6 890,3-522,-1-447,-2 0,0 0,-9 30,-21 57,8-31,16-50,-27 111,33-126,-4 17,2 1,-2 44,6-67,0-1,-1 1,1-1,-1 1,-1-1,1 0,-1 1,0-1,0 0,0 0,-5 7,-2 0,0 0,-20 19,7-8,11-12,1-2,-2 1,1-2,-1 1,-1-1,1-1,-21 8,-2-1,-63 16,67-23,-1-2,-54 3,-66-8,87-1,-1356-1,848 2,524 2,0 3,1 1,-1 2,-86 28,109-30,0 0,-1-3,-41 2,-5 1,-17 5,-107 11,160-18,-55 14,79-15,-6 0,-1-1,0 0,-36-3,19 1,-1833-2,1592-9,227 8,-162-15,-71-4,266 21,0-1,1-1,-1 0,1-2,-1 0,2 0,-24-12,8 1,2-2,-50-35,56 35,1-1,-36-40,47 46,1-1,1-1,1 0,-1 0,2-1,-7-18,-99-270,85 226,4-1,3-1,4-1,-16-157,32-67,4 163,-2-793,0 893,3 1,1 0,1 1,3-1,1 1,3 0,0 1,32-64,-20 60,1 0,3 1,1 2,2 1,2 1,71-63,-71 75,1 2,1 1,67-33,-68 42,52-16,-33 13,-14 5,1 2,53-8,81 0,-82 10,85-19,-133 22,-10 1,39-1,704 6,-750-1,-14 1,1-1,-1 0,0-1,1 0,-1-1,20-6,-28 5,0 1,0-1,-1 0,1-1,-1 1,0-1,0 0,4-4,14-14,-5 8,49-40,135-84,-157 113,50-37,-80 51,0-1,-1 0,0 0,-1-1,-1-1,0 0,10-18,10-12,-24 35,0 0,-1-1,0 1,0-1,4-13,6-16,-11 28,0 0,-1 0,-1-1,1 0,-2 0,3-24,-4-281,-3 145,2-122,0 280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8:55.619"/>
    </inkml:context>
    <inkml:brush xml:id="br0">
      <inkml:brushProperty name="width" value="0.1" units="cm"/>
      <inkml:brushProperty name="height" value="0.1" units="cm"/>
      <inkml:brushProperty name="color" value="#66CC00"/>
      <inkml:brushProperty name="ignorePressure" value="1"/>
    </inkml:brush>
  </inkml:definitions>
  <inkml:trace contextRef="#ctx0" brushRef="#br0">4227 5610,'2'-13,"-1"-1,2 1,0 0,1 0,0 0,7-14,-8 19,16-33,2 2,45-67,-24 41,-32 49,157-240,-158 243,1 1,0 0,1 1,0 0,1 0,14-10,13-9,-32 24,-1 0,2 1,-1 0,0 0,1 0,0 1,0 0,12-4,3 4,0 1,0 1,1 1,37 2,-33 0,544 45,-373-21,-169-23,0-2,1 0,-1-2,0-1,40-10,-29 5,-21 5,0-2,30-10,185-85,-224 94,-1 0,0 0,0-1,16-15,31-37,-57 58,96-113,-82 96,-2-1,0 0,-1 0,-1-2,-1 1,13-43,18-134,-29 126,12-18,-3 16,-13 42,-2 0,-1-1,-1-38,-3-11,-9-208,9 289,-3-31,2-54,2 74,1 0,0 1,0-1,1 1,0-1,1 1,0 0,10-17,20-24,68-76,-86 109,140-165,-135 158,11-14,39-62,16-22,-53 78,-9 11,-2-2,-2 0,23-51,-34 61,0 0,-1-1,-2 0,-1-1,5-53,-5-1,3-53,-7 110,0 0,2 1,9-33,-5 29,5-54,-1-50,6-164,-18-240,-1 526,0 1,0-1,-1 0,0 1,0 0,-1-1,-1 1,1 0,-10-15,-5-4,-32-39,38 51,-5-5,-1 1,0 1,-1 1,-2 0,1 2,-28-17,15 12,9 5,1 2,-2 0,-40-15,26 16,-68-12,-44 2,123 20,-359-28,148 16,-156-2,-1 17,153 1,-4346-1,4569 1,1 1,0 0,-36 10,-56 24,60-18,39-13,0 0,0 1,0 0,1 1,-15 12,-50 46,61-52,1 0,1 0,0 1,1 1,-14 21,21-28,1 0,-1 0,2 1,-1-1,1 1,0 0,1 0,0 0,0 0,0 18,5 356,-2-363,0-1,1 1,1 0,1-1,1 0,1 0,11 27,7 23,-17-47,0-1,13 26,11 10,66 93,-92-141,0 0,0 0,-1 0,0 0,5 18,7 16,22 62,-24-68,13 50,-23-69,-2 0,0 1,-1-1,-3 35,0-7,2-9,9 71,-3-51,-5-35,6 25,-3-26,0 24,2 11,-3-34,-1 36,-1-36,4 36,0-33,2-1,10 25,-5-16,-3-2,-7-22,1-1,-1 1,2 0,-1-1,1 0,6 9,-4-6,0 0,-1 1,0-1,-1 1,0 0,-1 1,2 16,-2-15,0 1,0-1,2-1,0 1,8 16,-1-7,-1 0,-1 1,13 49,-4-3,-15-54,0-1,1 0,14 27,-12-29,-1 1,-1-1,0 1,0 0,2 18,4 74,-4 111,-7 145,0-353,1 0,0 0,1 0,0 0,0 0,1 0,4 10,5 7,16 24,-15-29,18 43,-12-18,13 39,-1 11,-29-91,0 0,1 0,0-1,-1 1,1-1,6 7,-4-6,-1 1,0-1,5 11,1 8,5 8,0 0,23 33,-19-38,29 30,-45-55,-1 1,1-1,0 0,0 0,4 2,13 11,-5 0,1-1,1 0,0-2,1 1,0-2,1 0,0-2,31 12,53 26,-68-30,1-1,50 16,189 41,-127-36,-107-25,-27-7,0-1,1 0,22 2,124-5,-79-2,345 1,-409-1,0-1,0-1,0-1,24-8,-22 6,1 1,38-5,99 1,-112 6,-26 2,0-1,0-1,21-5,59-27,-77 27,1 0,48-7,53 0,-93 12,93-3,-93 1,-27 4,0 0,-1 0,1 0,0 1,0 0,-1 0,1 0,0 0,0 1,-1-1,7 3,-7-2,-1 1,1 0,-1-1,0 1,0 1,0-1,0 0,0 1,0-1,-1 1,1 0,-1 0,1 0,-1 0,0 0,-1 0,3 6,6 7,13 15,-17-24,0 0,-1 1,6 9,-3-4,-1 2,-1-1,0 1,0 0,-2 0,0 0,3 26,-5-23,0-1,2 0,0 0,6 17,-9-32,8 43,-8-36,1-1,0 1,0 0,1-1,0 0,6 13,-3-10,-1 1,-1 0,0 0,0 0,3 23,-8-29,-3-10,-8-17,11 20,-24-43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9:07.210"/>
    </inkml:context>
    <inkml:brush xml:id="br0">
      <inkml:brushProperty name="width" value="0.1" units="cm"/>
      <inkml:brushProperty name="height" value="0.1" units="cm"/>
      <inkml:brushProperty name="color" value="#66CC00"/>
      <inkml:brushProperty name="ignorePressure" value="1"/>
    </inkml:brush>
  </inkml:definitions>
  <inkml:trace contextRef="#ctx0" brushRef="#br0">4113 5721,'0'-22,"1"0,1 1,0 0,2-1,1 1,8-23,0 5,34-66,-39 92,0-1,0 2,2-1,-1 1,1 1,1 0,0 0,16-11,-10 11,36-17,-43 24,0 1,0 1,1 0,-1 0,1 1,-1 0,1 1,17 2,1-2,365 2,409-2,-788 0,51-1,0-2,88-15,-50-10,-31 7,133-19,-194 38,1-1,1-1,-1-1,0 0,0-1,12-7,17-8,-14 11,0 2,1 0,53-6,-46 9,63-18,15-14,-67 23,-28 9,28-12,-40 14,-1-1,1 0,-1 0,0 0,0-1,-1 1,10-11,4-8,30-52,-31 46,13-17,-17 28,-2-1,0 0,11-27,-2-1,13-34,-32 75,7-20,-1 0,-1 0,5-41,-6 5,15-66,8 34,-12-11,-13 72,1 0,2 1,11-34,-3 27,2 0,2 1,1 1,26-35,-28 49,2 1,33-29,-31 31,174-145,41-40,-212 179,41-60,10-37,-61 94,-2 1,0-2,-3 0,0 0,5-32,22-60,-15 32,10-53,-7 31,-3 18,-15 57,-2-2,1-52,1-14,0-4,-7 93,-1-1,0 1,-2-1,-6-24,-1 5,4 11,-2 1,-10-24,1 10,6 12,-1 2,-1-1,-29-41,3 13,25 32,-1 1,-1 1,-27-27,-13 0,-71-46,-69-31,75 50,-90-69,52 48,59 37,-161-113,210 135,-2 3,-1 2,-84-34,-178-47,285 103,-1 0,0 3,0 0,0 2,-62 2,-160 30,192-19,-14 1,-505 61,99-36,-3-23,-554-28,198 15,407 30,401-26,14-2,1 0,-1 2,1 0,-28 11,-30 12,-81 16,78-23,-399 117,361-103,77-22,-15 3,2 2,-69 33,114-46,0 1,0 0,0 1,1 0,0 0,0 0,0 1,1 0,0 1,-6 9,5-9,-1 1,0-1,-1 0,0-1,0 0,-1-1,-15 9,22-13,-30 16,0-2,-40 15,-73 17,99-34,39-11,0-1,0 1,1 1,-1-1,-8 7,13-8,1 0,-1 0,1 0,0 0,0 1,0-1,0 1,0 0,0-1,1 1,-1 0,1 0,0 0,0 0,0 0,-1 5,-9 40,6-28,-5 36,6 14,9 134,4-132,3-1,26 85,-24-111,1-1,43 82,-30-75,-11-23,14 34,33 94,-50-113,11 48,-16-52,4 18,4 67,-7-45,-6-46,3 0,16 51,6 30,-24-93,-2-5,1-1,1 0,8 18,-10-27,0-1,0 1,1-1,-1 0,1 1,0-2,1 1,-1 0,1-1,10 7,68 46,107 93,-173-134,-2 0,0 1,-1 0,0 1,-2 1,0 0,18 40,-25-50,0 1,9 11,-9-14,-1-1,0 0,0 1,0 0,-1 0,3 10,1 10,-2 0,-1 0,-1 0,-1 30,-2 6,-1 51,-1-104,1-1,-1 0,-1 0,0 0,-7 16,-1 1,1 6,-7 36,5-14,-7 46,9-36,5-43,-10 26,9-32,1 1,1-1,-4 27,6 145,4-97,-2-85,0 0,1 0,0-1,0 1,0 0,1-1,0 1,0-1,0 1,0-1,1 0,-1 0,1 0,0 0,0-1,6 6,5 4,2-1,29 19,-23-16,9 4,63 30,37 5,-82-35,-24-9,51 20,118 64,-177-85,-12-6,0 0,0 0,0 0,7 5,-9-5,1-1,0 0,0 0,0-1,0 1,0-1,0 0,1 0,-1-1,0 1,1-1,-1 0,6 0,9 1,398 41,-189-38,-129-6,100 1,256 2,-271 14,49 0,-180-16,103 2,-136 0,0 2,-1 1,1 0,-1 2,31 12,-47-16,-1-1,1 1,-1-1,1 1,-1 0,1 0,-1 0,0 0,0 0,0 1,1 2,15 30,-15-28,0 0,0-1,1 0,0 1,4 4,2 0,-1 0,0 1,0 0,-1 0,-1 0,0 1,9 24,-8-14,-3-9,0 1,-1-1,2 19,0 1,1 14,-7-42,1-1,0 1,1-1,3 11,-3-9,0 0,-4-6,-10-11,-9-13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3T16:24:10.462"/>
    </inkml:context>
    <inkml:brush xml:id="br0">
      <inkml:brushProperty name="width" value="0.1" units="cm"/>
      <inkml:brushProperty name="height" value="0.2" units="cm"/>
      <inkml:brushProperty name="color" value="#C0B5ED"/>
      <inkml:brushProperty name="tip" value="rectangle"/>
      <inkml:brushProperty name="rasterOp" value="maskPen"/>
      <inkml:brushProperty name="ignorePressure" value="1"/>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3T16:24:20.438"/>
    </inkml:context>
    <inkml:brush xml:id="br0">
      <inkml:brushProperty name="width" value="0.1" units="cm"/>
      <inkml:brushProperty name="height" value="0.2" units="cm"/>
      <inkml:brushProperty name="color" value="#C0B5ED"/>
      <inkml:brushProperty name="tip" value="rectangle"/>
      <inkml:brushProperty name="rasterOp" value="maskPen"/>
      <inkml:brushProperty name="ignorePressure" value="1"/>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3T16:24:20.781"/>
    </inkml:context>
    <inkml:brush xml:id="br0">
      <inkml:brushProperty name="width" value="0.1" units="cm"/>
      <inkml:brushProperty name="height" value="0.2" units="cm"/>
      <inkml:brushProperty name="color" value="#C0B5ED"/>
      <inkml:brushProperty name="tip" value="rectangle"/>
      <inkml:brushProperty name="rasterOp" value="maskPen"/>
      <inkml:brushProperty name="ignorePressure" value="1"/>
    </inkml:brush>
  </inkml:definitions>
  <inkml:trace contextRef="#ctx0" brushRef="#br0">1 5,'2'-2,"0"-1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3T16:24:21.374"/>
    </inkml:context>
    <inkml:brush xml:id="br0">
      <inkml:brushProperty name="width" value="0.1" units="cm"/>
      <inkml:brushProperty name="height" value="0.2" units="cm"/>
      <inkml:brushProperty name="color" value="#C0B5ED"/>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23.138"/>
    </inkml:context>
    <inkml:brush xml:id="br0">
      <inkml:brushProperty name="width" value="0.1" units="cm"/>
      <inkml:brushProperty name="height" value="0.1" units="cm"/>
      <inkml:brushProperty name="color" value="#66CC00"/>
      <inkml:brushProperty name="ignorePressure" value="1"/>
    </inkml:brush>
  </inkml:definitions>
  <inkml:trace contextRef="#ctx0" brushRef="#br0">4530 0,'-6'10,"0"-1,0 0,-1 0,-11 11,-1 2,-9 13,-49 56,60-72,-2-1,-35 26,-112 78,153-114,0 0,-16 6,-8 5,-22 17,23-14,-59 28,-116 32,157-65,0-2,-58 9,-222 45,246-53,-103 7,162-20,-556 12,546-15,19 0,0 1,0 1,0 1,0 1,1 0,-28 11,-24 7,-92 17,78-21,-13 4,-162 39,6 19,243-75,0 0,-15 11,19-11,-1-1,1 1,-1-2,0 1,0-1,0 0,-9 2,-41 2,-1-2,-76-3,82-2,-57-1,-86 2,187 0,0-1,0 1,0 1,-12 3,17-4,0 0,1 1,-1 0,1 0,-1 0,1 0,0 0,0 0,0 1,0 0,0-1,-2 5,-37 54,-12 14,39-57,-1 1,1 0,-14 24,25-36,0 0,1 0,0 1,0-1,0 1,1 0,0-1,1 1,0 0,0 14,1 5,0-2,1 1,0 0,2-1,1 0,8 26,52 140,-50-156,1 0,22 39,-7-16,11 13,-26-48,23 52,-9-13,40 66,-29-56,16 22,17 32,-70-118,0 0,0 0,-1 1,0-1,0 0,-1 1,0 9,-3 61,-1-23,-11 299,9-297,-12 89,-12 111,29-59,-1-7,-2-162,-2 0,-1 0,-2-1,-18 47,-7 26,11-1,5 2,-5 109,20-184,2 44,1-70,-1-1,0 1,1 0,0-1,-1 1,1 0,0-1,0 1,0-1,0 1,0-1,0 0,0 1,0-1,1 0,-1 0,0 0,1 0,-1 0,1 0,-1 0,1 0,0-1,-1 1,1-1,3 2,4 0,1 0,0-1,14 1,-18-2,193 1,-91-2,588 8,-638-5,258 12,-215-6,187 11,75-17,-64-1,1 25,-41-2,81-21,-235-4,107 15,-86-3,-107-10,583 36,3-20,-523-17,132-2,-198 1,-1 0,0-1,0-1,0 0,0-1,-1 0,1-2,-1 1,0-2,0 0,-1-1,0 0,16-13,-22 14,1 0,1 1,-1 0,1 1,0 0,0 0,1 1,-1 0,1 1,0 0,0 0,0 1,20-1,227 0,-147 5,27-1,256-2,-345-1,0-2,88-19,41-6,-59 12,-95 13,8 0,-1-2,1-2,42-16,-63 20,-1-1,-1-1,1 0,-1 0,0 0,12-13,37-50,-40 47,3-4,33-56,-45 66,0 0,-2 0,0 0,0-1,4-24,-5 6,-1-1,-2 0,-1 0,-2 0,-1 0,-2 0,-18-70,9 57,2 0,-8-90,19 129,-1 0,0 0,0 0,-1 1,-1-1,0 0,0 1,0-1,-1 1,-1 0,1 1,-2-1,1 1,-10-12,-21-18,-2 2,-42-33,-93-57,100 74,41 30,-24-18,-72-66,121 98,0 0,0-1,1 1,0-1,1-1,0 1,-7-17,3-2,-10-43,11 30,2 0,-2-57,10-84,-2 173,3-57,3 0,2 1,23-81,62-175,-69 243,-14 45,1 0,29-56,-33 76,1 0,-1-1,0 0,-1 0,0 0,3-16,-4 9,-2 0,3-37,-6 50,0 0,-1-1,0 1,0 0,-1 0,0 0,0 0,-1 0,0 1,-5-9,-7-6,0 0,-2 1,0 1,-35-30,10 9,-6-6,-102-76,145 120,1 0,-1 1,0-1,0 1,0 0,0 0,-11-1,-38-3,31 5,-372-7,245 10,-721-2,829-2,1-1,-1-2,-41-11,-118-40,-122-48,311 101,5 1,0 0,0 0,1-1,-1 0,-6-4,11 6,1 0,-1 0,1-1,0 1,-1 0,1-1,0 1,0-1,0 1,0-1,0 1,0-1,0 0,1 1,-1-1,1 0,-1 0,1 0,-1 0,1 1,0-1,0 0,0 0,0-2,9-190,-9 162,-8-56,5 74,-1 0,-10-25,-4-13,-5-69,18 101,2 0,-2-35,1 2,2 25,2 21,-1 0,1 0,-1 0,0 0,-1 0,0 1,0-1,-5-10,3 9,0 0,0 0,1 0,0-1,0 1,1-1,0 1,1-1,0 0,0 0,1-13,0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35.701"/>
    </inkml:context>
    <inkml:brush xml:id="br0">
      <inkml:brushProperty name="width" value="0.1" units="cm"/>
      <inkml:brushProperty name="height" value="0.1" units="cm"/>
      <inkml:brushProperty name="color" value="#66CC00"/>
      <inkml:brushProperty name="ignorePressure" value="1"/>
    </inkml:brush>
  </inkml:definitions>
  <inkml:trace contextRef="#ctx0" brushRef="#br0">4527 49,'0'5,"-1"-1,0 1,0-1,-1 1,1-1,-1 1,-3 5,-3 8,-65 155,-12 34,14-31,62-156,7-16,0 0,-1-1,1 1,0-1,-1 1,0-1,0 0,0 0,0 0,-1 0,1-1,-1 0,1 1,-1-1,0 0,-5 1,-6 2,-1 0,0-1,-16 1,-13 4,12-2,1-1,-50 2,-68-5,104-4,-946-11,932 11,-71-3,-148 15,243-5,0 1,-58 21,10-2,-97 39,59-18,19-3,70-29,-61 20,-223 54,233-69,-26 8,88-21,0 2,1 0,1 1,0 1,0 1,-19 16,30-21,1 0,0 1,0 0,0 1,1 0,0 0,1 1,0-1,1 1,0 1,0-1,1 1,0-1,-4 22,5 20,3 82,2-6,-3-103,-2 0,0 0,-7 26,7-42,0-1,-1 1,0-1,0 0,-1 0,0 0,0 0,-10 9,-1 1,-2-2,-19 16,-38 22,5-6,43-26,-1 0,-1-1,-35 20,57-36,-1 0,1 0,0 1,0 0,1 1,0 0,-6 7,-16 18,-8 3,-47 62,73-83,0 1,1 0,1 0,0 1,1-1,1 2,0-1,-4 22,4 2,1 1,2 0,4 74,4-59,3-1,17 66,-2-15,-12-50,23 67,-26-100,1 2,0 1,2-1,1-1,18 30,23 29,-46-71,1-1,1 0,0-1,15 15,46 33,0 0,-67-55,0 0,-1 1,1-1,0 1,-1 0,0 0,0 0,0 0,-1 0,1 0,-1 0,0 1,0-1,1 8,-2 4,0 1,-3 27,0 1,9 88,1-16,-7-63,-3 152,-3-163,-2 0,-2-1,-16 46,19-66,-10 31,-35 72,46-115,-1 0,1 0,-2-1,-11 13,10-12,-1 1,-11 18,16-19,0 0,0 0,1 0,0 1,0-1,1 1,1 0,0 0,1 0,0 1,0 16,1 36,2 42,-1-97,0 1,1-1,0 1,1-1,0 0,0 0,7 14,-7-20,-1 1,1-1,0 0,0 0,0 0,1-1,-1 1,1-1,3 3,38 16,-31-15,10 4,2 0,42 9,-54-16,-1-1,1 0,0-1,-1-1,1 0,0-1,14-3,29-8,-34 6,1 1,1 1,30-1,660 5,-304 1,4794-1,-5199 1,-1-1,1 0,0-1,8-1,-12 2,-1 0,0-1,1 1,-1-1,0 1,0-1,1 0,-1 1,0-1,0 0,0 0,0 0,0 0,0 0,0 0,-1 0,1 0,0 0,0 0,0-2,10-27,-7 20,-1 0,1 0,1 0,7-11,-7 13,0-1,-1 1,0-1,-1 0,1-1,-2 1,1-1,1-16,-1-11,-1-35,-1 50,-2 4,0 1,-1-1,-1 1,0 0,-1 0,-1 0,-11-25,0 9,-1 1,-35-49,45 70,-1 2,0-1,0 1,-1 0,-1 1,-20-14,15 13,0 0,-1 1,-1 1,-22-6,-53-13,51 16,2-2,-1-1,-54-27,61 22,2 2,0-1,-45-35,68 45,0 0,0 0,1 0,0-1,1-1,-1 1,2-1,-1 0,1 0,1 0,-1-1,2 0,-4-12,1 0,-1-4,2 0,0 0,-2-48,7 67,0 1,1 0,-1-1,1 1,0 0,1-1,0 1,0 0,0 0,0 0,1 1,0-1,0 1,1-1,0 1,0 0,0 0,0 1,1-1,0 1,6-5,72-37,-37 22,-3 4,85-30,-13 7,-28 6,193-90,-181 70,-17 9,-38 24,-1-1,-1-3,-1-2,-1-1,41-42,-71 62,0 0,-1-1,14-21,-19 26,0-1,-1 1,1-1,-2 0,1 0,-1 0,-1 0,2-11,0-3,6-25,-4 27,3-33,-3-9,4-99,-9 138,0-18,-9-76,6 103,0 0,0 0,-1 1,-1 0,0 0,-1 0,-1 1,0 0,-12-16,0 5,-1 0,-2 2,0 0,-35-24,-108-62,138 91,-44-25,-58-40,123 76,0-1,1 0,0 0,0 0,0-1,1 0,0 0,0 0,1-1,-3-8,-10-20,-69-112,84 147,-68-151,62 133,1-1,0 0,2 0,1-1,-2-41,5 37,-1-1,-1 1,-1 0,-2 0,0 0,-14-37,10 39,-2 0,0 1,-1 0,-2 1,0 0,-1 1,-1 1,-1 0,-30-25,27 26,0 0,-25-32,29 31,-1 1,0 0,-1 1,-1 1,-1 1,0 0,-1 2,-1 0,0 1,0 2,-1 0,-25-7,-57-15,-2 5,-202-25,297 50,1 1,-1 1,0 0,0 1,0 0,0 0,1 2,-1-1,-19 8,-62 23,-145 30,195-55,0-2,-52 1,-88-8,87-1,61 2,13 1,-26-3,46 1,0 1,1 0,-1-1,0 1,1-1,-1 1,1-1,-1 0,1 0,-1 0,1 1,-1-1,1-1,0 1,0 0,0 0,-1 0,1-1,0 1,0 0,1-1,-1 1,0-1,0 1,1-1,-1 0,1 1,-1-1,1-2,-1-5,0-1,1 1,0 0,2-13,0 5,0-165,-2 121,-1 46,-1 1,-1 0,0 0,0 0,-12-26,-2-12,13 42,1 0,-2 0,1 1,-1 0,-8-11,-34-43,21 31,12 12,1-1,1-1,-14-34,23 49,1-1,0 1,1 0,0 0,-1-12,2 14,0 0,-1-1,1 1,-1 0,0 0,-1 0,1-1,-1 1,0 1,-1-1,-5-9,3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38.017"/>
    </inkml:context>
    <inkml:brush xml:id="br0">
      <inkml:brushProperty name="width" value="0.1" units="cm"/>
      <inkml:brushProperty name="height" value="0.1" units="cm"/>
      <inkml:brushProperty name="color" value="#66CC00"/>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38.783"/>
    </inkml:context>
    <inkml:brush xml:id="br0">
      <inkml:brushProperty name="width" value="0.1" units="cm"/>
      <inkml:brushProperty name="height" value="0.1" units="cm"/>
      <inkml:brushProperty name="color" value="#66CC00"/>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39.352"/>
    </inkml:context>
    <inkml:brush xml:id="br0">
      <inkml:brushProperty name="width" value="0.1" units="cm"/>
      <inkml:brushProperty name="height" value="0.1" units="cm"/>
      <inkml:brushProperty name="color" value="#66CC00"/>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6:56.211"/>
    </inkml:context>
    <inkml:brush xml:id="br0">
      <inkml:brushProperty name="width" value="0.1" units="cm"/>
      <inkml:brushProperty name="height" value="0.1" units="cm"/>
      <inkml:brushProperty name="color" value="#66CC00"/>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7:05.798"/>
    </inkml:context>
    <inkml:brush xml:id="br0">
      <inkml:brushProperty name="width" value="0.1" units="cm"/>
      <inkml:brushProperty name="height" value="0.1" units="cm"/>
      <inkml:brushProperty name="color" value="#66CC00"/>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30T15:07:06.435"/>
    </inkml:context>
    <inkml:brush xml:id="br0">
      <inkml:brushProperty name="width" value="0.1" units="cm"/>
      <inkml:brushProperty name="height" value="0.1" units="cm"/>
      <inkml:brushProperty name="color" value="#66CC00"/>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BED13-0AC8-42C5-BFD7-63317AB7320D}" type="datetimeFigureOut">
              <a:rPr lang="en-NZ" smtClean="0"/>
              <a:t>11/08/2022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2E3CF-6785-4C7F-9C72-AC4E79899558}" type="slidenum">
              <a:rPr lang="en-NZ" smtClean="0"/>
              <a:t>‹#›</a:t>
            </a:fld>
            <a:endParaRPr lang="en-NZ"/>
          </a:p>
        </p:txBody>
      </p:sp>
    </p:spTree>
    <p:extLst>
      <p:ext uri="{BB962C8B-B14F-4D97-AF65-F5344CB8AC3E}">
        <p14:creationId xmlns:p14="http://schemas.microsoft.com/office/powerpoint/2010/main" val="369286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C2212-BE63-41CD-B5E5-0C127170556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97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3769-89BC-46C9-8C19-E3FAF0071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C00F2-0C55-4120-9FC8-C7D9987949BB}"/>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6EFE82F9-B5B6-4302-9DBE-9A9B6DD38CB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0C21D0D-4166-43DD-82C3-B2995AEABAE5}"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BF9A42AF-817A-43DB-9355-34B57060CA6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BA851F9-93C9-40C9-825B-EA70B5754C70}"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9146A70-18D9-4E4B-B023-0B1620D33A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BD9A7EC-36B3-4916-ADDE-E0FA2AC3B1FC}"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FC8DC57-F006-4936-BEC3-95FFE2AC8DA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D49CF92-6945-48F0-A82D-EA7C52AD9852}"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5BF16D16-9F01-4E0B-B0A9-38E8FC05B7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78EE456-CE23-4CCD-BC35-0A95FEE06419}"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8528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8AB6-159C-AE02-3477-578C8ED72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0F046DC-6581-CC1D-55C2-AFCC4286D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C16855F-5444-2BCF-E842-FF326625D10D}"/>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146CF566-57BD-9836-8B5E-9A7F055532C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BCA34B6-43EC-1F80-18E8-ECFDF36A09AC}"/>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363333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BDFF-C04B-AC50-755B-6EBEAB1B2CC0}"/>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1900DC3-E5E7-ACA0-EDEB-6C6F5B884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640C455-CA9C-D443-C04D-1E8B4C37B413}"/>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31E281B9-0603-F1CA-5549-E75600F6D1A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62768DB-D962-18EC-949E-AE7ECAE7D1F8}"/>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148621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88FE6-F2EA-B08D-8AFF-556BFD9DB4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1270B66-D378-8D92-0E17-24C4AD1479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AA2E517-A7D9-EAA9-EE55-603E6631BD06}"/>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A20ADC8D-53AF-DCE2-89E3-9332F0CCA71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F3C35DB-274C-C4F2-5145-602759266115}"/>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8147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67420" y="1290031"/>
            <a:ext cx="10316899" cy="5131559"/>
          </a:xfrm>
          <a:prstGeom prst="rect">
            <a:avLst/>
          </a:prstGeom>
        </p:spPr>
        <p:txBody>
          <a:bodyPr/>
          <a:lstStyle>
            <a:lvl1pPr>
              <a:defRPr sz="2400">
                <a:latin typeface="Calibri" panose="020F0502020204030204" pitchFamily="34" charset="0"/>
                <a:cs typeface="Arial" panose="020B0604020202020204" pitchFamily="34" charset="0"/>
              </a:defRPr>
            </a:lvl1pPr>
            <a:lvl2pPr marL="800100" indent="-342900">
              <a:buFont typeface="Arial" panose="020B0604020202020204" pitchFamily="34" charset="0"/>
              <a:buChar char="•"/>
              <a:defRPr sz="2400">
                <a:latin typeface="Calibri" panose="020F0502020204030204" pitchFamily="34" charset="0"/>
                <a:cs typeface="Arial" panose="020B0604020202020204" pitchFamily="34" charset="0"/>
              </a:defRPr>
            </a:lvl2pPr>
            <a:lvl3pPr>
              <a:defRPr sz="2400">
                <a:latin typeface="Calibri" panose="020F0502020204030204" pitchFamily="34" charset="0"/>
                <a:cs typeface="Arial" panose="020B0604020202020204" pitchFamily="34" charset="0"/>
              </a:defRPr>
            </a:lvl3pPr>
            <a:lvl4pPr>
              <a:defRPr sz="2400">
                <a:latin typeface="Calibri" panose="020F0502020204030204" pitchFamily="34" charset="0"/>
                <a:cs typeface="Arial" panose="020B0604020202020204" pitchFamily="34" charset="0"/>
              </a:defRPr>
            </a:lvl4pPr>
            <a:lvl5pPr>
              <a:defRPr sz="2400">
                <a:latin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09600" y="261498"/>
            <a:ext cx="10744200" cy="611649"/>
          </a:xfrm>
          <a:prstGeom prst="rect">
            <a:avLst/>
          </a:prstGeom>
        </p:spPr>
        <p:txBody>
          <a:bodyPr/>
          <a:lstStyle>
            <a:lvl1pPr>
              <a:defRPr sz="3200" b="1">
                <a:solidFill>
                  <a:schemeClr val="tx2"/>
                </a:solidFill>
                <a:latin typeface="Calibri" panose="020F050202020403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9"/>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133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15167" y="2046463"/>
            <a:ext cx="11161667"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515169" y="967674"/>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374810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A005-50CE-F6A8-332C-92B9AEB6EBC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A816663-E96A-931D-C217-9424C8A8F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8982ED8-1823-A618-5E0B-33E02D588147}"/>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4B217E33-8F43-0D35-35FC-2A2E567238A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FD49A5A-B264-E3D7-B4A5-8717ED421040}"/>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373787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AD56-38F6-1331-ABB6-0D6124768E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753C6846-72BB-6361-E64B-044A30072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A48214-20F6-02AA-36D0-14A67B8895CF}"/>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4D30E9A6-C5F7-F837-73F2-43F925D3F6E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649146C-D0DA-0DA8-DA10-045C82D46B82}"/>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119474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6E49-7807-F722-E22A-318450149AA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E237D7C-37E7-53DE-B6E9-EA1FD2038A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6DA69D2-98D2-B64F-5B1F-C434C4841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A75B4C44-0F09-EFC4-4DEB-8834DDEB6729}"/>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6" name="Footer Placeholder 5">
            <a:extLst>
              <a:ext uri="{FF2B5EF4-FFF2-40B4-BE49-F238E27FC236}">
                <a16:creationId xmlns:a16="http://schemas.microsoft.com/office/drawing/2014/main" id="{4A11DC65-A707-5721-5354-B9A5A668DC7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F5B0217-D49B-9EA7-7A0C-F66136007068}"/>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390544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FD36-D217-0ECA-CD5E-90A69819920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E3DA13-F9DB-0BDE-6B73-2F4FFF766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99223F-B4A9-0BF9-D5AB-C4395014A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2EBACF0-23A9-570F-BA66-E688CFF79E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7345E-3B69-9108-7411-BE85BCFE7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ADAD2F2-2CC4-9858-B3F4-019A49643C29}"/>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8" name="Footer Placeholder 7">
            <a:extLst>
              <a:ext uri="{FF2B5EF4-FFF2-40B4-BE49-F238E27FC236}">
                <a16:creationId xmlns:a16="http://schemas.microsoft.com/office/drawing/2014/main" id="{0822004B-E861-E613-9E0C-F0B4E60E750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D99D084-B521-1923-0964-B2902D0710D9}"/>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205088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BF17-A8FC-AAC7-5518-5E7FE2CAEE1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4E3F2ED-39B0-2640-9895-F77A3C516C7D}"/>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4" name="Footer Placeholder 3">
            <a:extLst>
              <a:ext uri="{FF2B5EF4-FFF2-40B4-BE49-F238E27FC236}">
                <a16:creationId xmlns:a16="http://schemas.microsoft.com/office/drawing/2014/main" id="{0E47E778-D2CA-7E5D-ABCC-434C58A7237C}"/>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528B3EE-C312-A203-899E-D0D819B3471C}"/>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103927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1BBDF-9B75-9091-CBA1-91F53B7FF4E0}"/>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3" name="Footer Placeholder 2">
            <a:extLst>
              <a:ext uri="{FF2B5EF4-FFF2-40B4-BE49-F238E27FC236}">
                <a16:creationId xmlns:a16="http://schemas.microsoft.com/office/drawing/2014/main" id="{0A9B9219-DE68-130C-8A14-40700CF84CC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AF92780-04D0-23E8-50AF-166450D43A4F}"/>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288447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3BCC-66EA-B2EB-6D1F-EA3E585A9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4A0CA82-F3F6-6BAB-950B-C602E56FD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81C2CFD-633F-EC65-2111-BD4F3F9EA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61648-6454-BB58-F1E4-37E43A638F0F}"/>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6" name="Footer Placeholder 5">
            <a:extLst>
              <a:ext uri="{FF2B5EF4-FFF2-40B4-BE49-F238E27FC236}">
                <a16:creationId xmlns:a16="http://schemas.microsoft.com/office/drawing/2014/main" id="{1A0DF3ED-9781-29F6-556D-95264112C49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79A8F04-35E4-33DA-1400-0835C1614525}"/>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15973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E201-FE49-B59C-6EE8-75131E6DB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8EA662D-42C3-8EA1-F1E9-ABEBAF1B1B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92C6B0B-24E5-CBE3-12B1-828BA944F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14CF9-CC4E-C5F3-367D-FEF10BB9F5E0}"/>
              </a:ext>
            </a:extLst>
          </p:cNvPr>
          <p:cNvSpPr>
            <a:spLocks noGrp="1"/>
          </p:cNvSpPr>
          <p:nvPr>
            <p:ph type="dt" sz="half" idx="10"/>
          </p:nvPr>
        </p:nvSpPr>
        <p:spPr/>
        <p:txBody>
          <a:bodyPr/>
          <a:lstStyle/>
          <a:p>
            <a:fld id="{11CED6A1-3B2A-42E9-AF27-C9115CABDA51}" type="datetimeFigureOut">
              <a:rPr lang="en-NZ" smtClean="0"/>
              <a:t>11/08/2022</a:t>
            </a:fld>
            <a:endParaRPr lang="en-NZ"/>
          </a:p>
        </p:txBody>
      </p:sp>
      <p:sp>
        <p:nvSpPr>
          <p:cNvPr id="6" name="Footer Placeholder 5">
            <a:extLst>
              <a:ext uri="{FF2B5EF4-FFF2-40B4-BE49-F238E27FC236}">
                <a16:creationId xmlns:a16="http://schemas.microsoft.com/office/drawing/2014/main" id="{F9EC6590-931D-A8CA-6B8F-A0267446302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61C4134-D0E3-D5E2-19AD-35DFFC5168CD}"/>
              </a:ext>
            </a:extLst>
          </p:cNvPr>
          <p:cNvSpPr>
            <a:spLocks noGrp="1"/>
          </p:cNvSpPr>
          <p:nvPr>
            <p:ph type="sldNum" sz="quarter" idx="12"/>
          </p:nvPr>
        </p:nvSpPr>
        <p:spPr/>
        <p:txBody>
          <a:bodyPr/>
          <a:lstStyle/>
          <a:p>
            <a:fld id="{EB0F2A0A-6DC5-48B7-94FC-DEF9E9030D87}" type="slidenum">
              <a:rPr lang="en-NZ" smtClean="0"/>
              <a:t>‹#›</a:t>
            </a:fld>
            <a:endParaRPr lang="en-NZ"/>
          </a:p>
        </p:txBody>
      </p:sp>
    </p:spTree>
    <p:extLst>
      <p:ext uri="{BB962C8B-B14F-4D97-AF65-F5344CB8AC3E}">
        <p14:creationId xmlns:p14="http://schemas.microsoft.com/office/powerpoint/2010/main" val="40722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26F1EB-B1B8-7A9D-439A-6897F96CF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D0CD99C-F4F3-B50B-2DC4-4B66A38CD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B3E2A5F-677F-8FC2-BA8F-2AF7E9964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ED6A1-3B2A-42E9-AF27-C9115CABDA51}" type="datetimeFigureOut">
              <a:rPr lang="en-NZ" smtClean="0"/>
              <a:t>11/08/2022</a:t>
            </a:fld>
            <a:endParaRPr lang="en-NZ"/>
          </a:p>
        </p:txBody>
      </p:sp>
      <p:sp>
        <p:nvSpPr>
          <p:cNvPr id="5" name="Footer Placeholder 4">
            <a:extLst>
              <a:ext uri="{FF2B5EF4-FFF2-40B4-BE49-F238E27FC236}">
                <a16:creationId xmlns:a16="http://schemas.microsoft.com/office/drawing/2014/main" id="{910B07F0-5538-D883-FDBD-E9801F782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F79B1BA-D979-4562-6E3E-FE060347E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F2A0A-6DC5-48B7-94FC-DEF9E9030D87}" type="slidenum">
              <a:rPr lang="en-NZ" smtClean="0"/>
              <a:t>‹#›</a:t>
            </a:fld>
            <a:endParaRPr lang="en-NZ"/>
          </a:p>
        </p:txBody>
      </p:sp>
    </p:spTree>
    <p:extLst>
      <p:ext uri="{BB962C8B-B14F-4D97-AF65-F5344CB8AC3E}">
        <p14:creationId xmlns:p14="http://schemas.microsoft.com/office/powerpoint/2010/main" val="2089419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testingmethods.crowdicit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2.xml"/><Relationship Id="rId26" Type="http://schemas.openxmlformats.org/officeDocument/2006/relationships/image" Target="../media/image17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141.png"/><Relationship Id="rId17" Type="http://schemas.openxmlformats.org/officeDocument/2006/relationships/customXml" Target="../ink/ink4.xml"/><Relationship Id="rId25" Type="http://schemas.openxmlformats.org/officeDocument/2006/relationships/customXml" Target="../ink/ink7.xml"/><Relationship Id="rId2" Type="http://schemas.openxmlformats.org/officeDocument/2006/relationships/image" Target="../media/image24.png"/><Relationship Id="rId16" Type="http://schemas.openxmlformats.org/officeDocument/2006/relationships/image" Target="../media/image161.png"/><Relationship Id="rId29" Type="http://schemas.openxmlformats.org/officeDocument/2006/relationships/customXml" Target="../ink/ink10.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customXml" Target="../ink/ink1.xml"/><Relationship Id="rId24" Type="http://schemas.openxmlformats.org/officeDocument/2006/relationships/customXml" Target="../ink/ink6.xml"/><Relationship Id="rId32" Type="http://schemas.openxmlformats.org/officeDocument/2006/relationships/image" Target="../media/image191.png"/><Relationship Id="rId5" Type="http://schemas.openxmlformats.org/officeDocument/2006/relationships/image" Target="../media/image27.png"/><Relationship Id="rId15" Type="http://schemas.openxmlformats.org/officeDocument/2006/relationships/customXml" Target="../ink/ink3.xml"/><Relationship Id="rId23" Type="http://schemas.openxmlformats.org/officeDocument/2006/relationships/customXml" Target="../ink/ink5.xml"/><Relationship Id="rId28" Type="http://schemas.openxmlformats.org/officeDocument/2006/relationships/customXml" Target="../ink/ink9.xml"/><Relationship Id="rId10" Type="http://schemas.openxmlformats.org/officeDocument/2006/relationships/image" Target="../media/image32.png"/><Relationship Id="rId31" Type="http://schemas.openxmlformats.org/officeDocument/2006/relationships/customXml" Target="../ink/ink11.xml"/><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151.png"/><Relationship Id="rId22" Type="http://schemas.openxmlformats.org/officeDocument/2006/relationships/image" Target="../media/image260.png"/><Relationship Id="rId27" Type="http://schemas.openxmlformats.org/officeDocument/2006/relationships/customXml" Target="../ink/ink8.xml"/><Relationship Id="rId30" Type="http://schemas.openxmlformats.org/officeDocument/2006/relationships/image" Target="../media/image18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olvingtogether.crowdicity.com/category/browse"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7.png"/><Relationship Id="rId7" Type="http://schemas.openxmlformats.org/officeDocument/2006/relationships/customXml" Target="../ink/ink15.xml"/><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customXml" Target="../ink/ink14.xml"/><Relationship Id="rId4" Type="http://schemas.openxmlformats.org/officeDocument/2006/relationships/customXml" Target="../ink/ink1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futureuec.crowdicity.com/"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YKWIfMrV92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FBA8-7EA9-4C6C-B9C0-69F0488485AB}"/>
              </a:ext>
            </a:extLst>
          </p:cNvPr>
          <p:cNvSpPr>
            <a:spLocks noGrp="1"/>
          </p:cNvSpPr>
          <p:nvPr>
            <p:ph type="ctrTitle"/>
          </p:nvPr>
        </p:nvSpPr>
        <p:spPr>
          <a:xfrm>
            <a:off x="1524000" y="1122363"/>
            <a:ext cx="9144000" cy="1488811"/>
          </a:xfrm>
        </p:spPr>
        <p:txBody>
          <a:bodyPr>
            <a:normAutofit/>
          </a:bodyPr>
          <a:lstStyle/>
          <a:p>
            <a:r>
              <a:rPr lang="en-GB"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Using crowdsourcing and open innovation to hear many voices</a:t>
            </a:r>
            <a:endParaRPr lang="en-GB" sz="3600" b="1" dirty="0">
              <a:solidFill>
                <a:schemeClr val="accent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CFAC54-37A7-4E6A-9826-B148E387D3B6}"/>
              </a:ext>
            </a:extLst>
          </p:cNvPr>
          <p:cNvPicPr>
            <a:picLocks noChangeAspect="1"/>
          </p:cNvPicPr>
          <p:nvPr/>
        </p:nvPicPr>
        <p:blipFill>
          <a:blip r:embed="rId2"/>
          <a:stretch>
            <a:fillRect/>
          </a:stretch>
        </p:blipFill>
        <p:spPr>
          <a:xfrm>
            <a:off x="142874" y="5576394"/>
            <a:ext cx="11915775" cy="696310"/>
          </a:xfrm>
          <a:prstGeom prst="rect">
            <a:avLst/>
          </a:prstGeom>
        </p:spPr>
      </p:pic>
    </p:spTree>
    <p:extLst>
      <p:ext uri="{BB962C8B-B14F-4D97-AF65-F5344CB8AC3E}">
        <p14:creationId xmlns:p14="http://schemas.microsoft.com/office/powerpoint/2010/main" val="287182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68" y="0"/>
            <a:ext cx="8229600" cy="1143000"/>
          </a:xfrm>
        </p:spPr>
        <p:txBody>
          <a:bodyPr>
            <a:normAutofit/>
          </a:bodyPr>
          <a:lstStyle/>
          <a:p>
            <a:pPr algn="l"/>
            <a:r>
              <a:rPr lang="en-GB" b="1" dirty="0">
                <a:solidFill>
                  <a:schemeClr val="tx2"/>
                </a:solidFill>
              </a:rPr>
              <a:t>#ProjectA ideas platform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72" y="1098877"/>
            <a:ext cx="8064896" cy="503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94F616F-5F41-435F-AC22-DA03F4AE9AF0}"/>
              </a:ext>
            </a:extLst>
          </p:cNvPr>
          <p:cNvSpPr txBox="1"/>
          <p:nvPr/>
        </p:nvSpPr>
        <p:spPr>
          <a:xfrm>
            <a:off x="8442251" y="1305341"/>
            <a:ext cx="3657600" cy="7201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Five challenges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 patient pathways challenge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Partnership with the public challenge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 working with partners challenge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The roles, practices, well being and career progression challenge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The thinking the unthinkable and current “rules” and perceptions challenge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59970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50DEF-1C6F-44A0-AA98-8DCC0EDE7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6437"/>
            <a:ext cx="9144000" cy="6465126"/>
          </a:xfrm>
          <a:prstGeom prst="rect">
            <a:avLst/>
          </a:prstGeom>
        </p:spPr>
      </p:pic>
    </p:spTree>
    <p:extLst>
      <p:ext uri="{BB962C8B-B14F-4D97-AF65-F5344CB8AC3E}">
        <p14:creationId xmlns:p14="http://schemas.microsoft.com/office/powerpoint/2010/main" val="143015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9" y="4986"/>
            <a:ext cx="8229600" cy="1143000"/>
          </a:xfrm>
        </p:spPr>
        <p:txBody>
          <a:bodyPr/>
          <a:lstStyle/>
          <a:p>
            <a:r>
              <a:rPr lang="en-GB" b="1" dirty="0">
                <a:solidFill>
                  <a:schemeClr val="tx2"/>
                </a:solidFill>
              </a:rPr>
              <a:t>Decision Making Group</a:t>
            </a:r>
          </a:p>
        </p:txBody>
      </p:sp>
      <p:pic>
        <p:nvPicPr>
          <p:cNvPr id="4" name="Picture 3"/>
          <p:cNvPicPr>
            <a:picLocks noChangeAspect="1"/>
          </p:cNvPicPr>
          <p:nvPr/>
        </p:nvPicPr>
        <p:blipFill>
          <a:blip r:embed="rId2"/>
          <a:stretch>
            <a:fillRect/>
          </a:stretch>
        </p:blipFill>
        <p:spPr>
          <a:xfrm>
            <a:off x="1487490" y="6516054"/>
            <a:ext cx="532729" cy="341949"/>
          </a:xfrm>
          <a:prstGeom prst="rect">
            <a:avLst/>
          </a:prstGeom>
          <a:noFill/>
          <a:ln>
            <a:noFill/>
          </a:ln>
        </p:spPr>
      </p:pic>
      <p:sp>
        <p:nvSpPr>
          <p:cNvPr id="5" name="TextBox 4"/>
          <p:cNvSpPr txBox="1"/>
          <p:nvPr/>
        </p:nvSpPr>
        <p:spPr>
          <a:xfrm>
            <a:off x="1943546" y="6516051"/>
            <a:ext cx="1116396" cy="369332"/>
          </a:xfrm>
          <a:prstGeom prst="rect">
            <a:avLst/>
          </a:prstGeom>
          <a:noFill/>
          <a:ln>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1" i="0" u="none" strike="noStrike" kern="0" cap="none" spc="0" normalizeH="0" baseline="0" noProof="0" dirty="0">
                <a:ln>
                  <a:noFill/>
                </a:ln>
                <a:solidFill>
                  <a:srgbClr val="147588"/>
                </a:solidFill>
                <a:effectLst/>
                <a:uLnTx/>
                <a:uFillTx/>
                <a:latin typeface="Calibri"/>
                <a:ea typeface=""/>
                <a:cs typeface=""/>
              </a:rPr>
              <a:t>#ProjectA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218" y="1052736"/>
            <a:ext cx="814978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6CF72E-9EEB-4709-AB2F-D4B73FE7B272}"/>
              </a:ext>
            </a:extLst>
          </p:cNvPr>
          <p:cNvPicPr>
            <a:picLocks noChangeAspect="1"/>
          </p:cNvPicPr>
          <p:nvPr/>
        </p:nvPicPr>
        <p:blipFill>
          <a:blip r:embed="rId4"/>
          <a:stretch>
            <a:fillRect/>
          </a:stretch>
        </p:blipFill>
        <p:spPr>
          <a:xfrm>
            <a:off x="3059942" y="583934"/>
            <a:ext cx="2459994" cy="1611802"/>
          </a:xfrm>
          <a:prstGeom prst="rect">
            <a:avLst/>
          </a:prstGeom>
        </p:spPr>
      </p:pic>
    </p:spTree>
    <p:extLst>
      <p:ext uri="{BB962C8B-B14F-4D97-AF65-F5344CB8AC3E}">
        <p14:creationId xmlns:p14="http://schemas.microsoft.com/office/powerpoint/2010/main" val="11527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99099" y="219112"/>
            <a:ext cx="11582400" cy="1143000"/>
          </a:xfrm>
        </p:spPr>
        <p:txBody>
          <a:bodyPr>
            <a:normAutofit/>
          </a:bodyPr>
          <a:lstStyle/>
          <a:p>
            <a:pPr lvl="0"/>
            <a:r>
              <a:rPr lang="en-GB" sz="4800" dirty="0">
                <a:solidFill>
                  <a:srgbClr val="1F497D"/>
                </a:solidFill>
              </a:rPr>
              <a:t>What #ProjectA led to</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4592051"/>
            <a:ext cx="4637451" cy="221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9351" y="1174855"/>
            <a:ext cx="11713301" cy="3539046"/>
          </a:xfrm>
          <a:prstGeom prst="rect">
            <a:avLst/>
          </a:prstGeom>
        </p:spPr>
        <p:txBody>
          <a:bodyPr wrap="square">
            <a:spAutoFit/>
          </a:bodyPr>
          <a:lstStyle/>
          <a:p>
            <a:pPr marL="457189" indent="-457189" defTabSz="609585">
              <a:buFont typeface="Arial" panose="020B0604020202020204" pitchFamily="34" charset="0"/>
              <a:buChar char="•"/>
            </a:pPr>
            <a:r>
              <a:rPr lang="en-GB" sz="3733" dirty="0">
                <a:solidFill>
                  <a:prstClr val="black"/>
                </a:solidFill>
                <a:latin typeface="Arial"/>
              </a:rPr>
              <a:t>Action on responding to people who fall</a:t>
            </a:r>
          </a:p>
          <a:p>
            <a:pPr marL="457189" indent="-457189" defTabSz="609585">
              <a:buFont typeface="Arial" panose="020B0604020202020204" pitchFamily="34" charset="0"/>
              <a:buChar char="•"/>
            </a:pPr>
            <a:r>
              <a:rPr lang="en-GB" sz="3733" dirty="0">
                <a:solidFill>
                  <a:prstClr val="black"/>
                </a:solidFill>
                <a:latin typeface="Arial"/>
              </a:rPr>
              <a:t>Action on mental health and emotional distress</a:t>
            </a:r>
          </a:p>
          <a:p>
            <a:pPr marL="457189" indent="-457189" defTabSz="609585">
              <a:buFont typeface="Arial" panose="020B0604020202020204" pitchFamily="34" charset="0"/>
              <a:buChar char="•"/>
            </a:pPr>
            <a:r>
              <a:rPr lang="en-GB" sz="3733" dirty="0">
                <a:solidFill>
                  <a:prstClr val="black"/>
                </a:solidFill>
                <a:latin typeface="Arial"/>
              </a:rPr>
              <a:t>Action on staff wellbeing</a:t>
            </a:r>
          </a:p>
          <a:p>
            <a:pPr marL="457189" indent="-457189" defTabSz="609585">
              <a:buFont typeface="Arial" panose="020B0604020202020204" pitchFamily="34" charset="0"/>
              <a:buChar char="•"/>
            </a:pPr>
            <a:r>
              <a:rPr lang="en-GB" sz="3733" dirty="0">
                <a:solidFill>
                  <a:prstClr val="black"/>
                </a:solidFill>
                <a:latin typeface="Arial"/>
              </a:rPr>
              <a:t>A QI network in ambulance services</a:t>
            </a:r>
          </a:p>
          <a:p>
            <a:pPr marL="457189" indent="-457189" defTabSz="609585">
              <a:buFont typeface="Arial" panose="020B0604020202020204" pitchFamily="34" charset="0"/>
              <a:buChar char="•"/>
            </a:pPr>
            <a:r>
              <a:rPr lang="en-GB" sz="3733" dirty="0">
                <a:solidFill>
                  <a:prstClr val="black"/>
                </a:solidFill>
                <a:latin typeface="Arial"/>
              </a:rPr>
              <a:t>Improvements in engagement scores</a:t>
            </a:r>
          </a:p>
          <a:p>
            <a:pPr marL="457189" indent="-457189" defTabSz="609585">
              <a:buFont typeface="Arial" panose="020B0604020202020204" pitchFamily="34" charset="0"/>
              <a:buChar char="•"/>
            </a:pPr>
            <a:r>
              <a:rPr lang="en-GB" sz="3733" dirty="0">
                <a:solidFill>
                  <a:prstClr val="black"/>
                </a:solidFill>
                <a:latin typeface="Arial"/>
              </a:rPr>
              <a:t>Virtual collaboration</a:t>
            </a:r>
          </a:p>
        </p:txBody>
      </p:sp>
    </p:spTree>
    <p:extLst>
      <p:ext uri="{BB962C8B-B14F-4D97-AF65-F5344CB8AC3E}">
        <p14:creationId xmlns:p14="http://schemas.microsoft.com/office/powerpoint/2010/main" val="401212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9C9DFA69-6B07-450C-8AFB-C1D5C0A8B44B}"/>
              </a:ext>
            </a:extLst>
          </p:cNvPr>
          <p:cNvPicPr>
            <a:picLocks noChangeAspect="1"/>
          </p:cNvPicPr>
          <p:nvPr/>
        </p:nvPicPr>
        <p:blipFill>
          <a:blip r:embed="rId2"/>
          <a:stretch>
            <a:fillRect/>
          </a:stretch>
        </p:blipFill>
        <p:spPr>
          <a:xfrm>
            <a:off x="97094" y="27347"/>
            <a:ext cx="12003957" cy="6803307"/>
          </a:xfrm>
          <a:prstGeom prst="rect">
            <a:avLst/>
          </a:prstGeom>
        </p:spPr>
      </p:pic>
      <p:sp>
        <p:nvSpPr>
          <p:cNvPr id="2" name="Oval 1">
            <a:extLst>
              <a:ext uri="{FF2B5EF4-FFF2-40B4-BE49-F238E27FC236}">
                <a16:creationId xmlns:a16="http://schemas.microsoft.com/office/drawing/2014/main" id="{85537FE9-7E89-4687-BC2B-0EF7A8BE07DC}"/>
              </a:ext>
            </a:extLst>
          </p:cNvPr>
          <p:cNvSpPr/>
          <p:nvPr/>
        </p:nvSpPr>
        <p:spPr>
          <a:xfrm>
            <a:off x="2573267" y="4701473"/>
            <a:ext cx="8690846" cy="1391830"/>
          </a:xfrm>
          <a:custGeom>
            <a:avLst/>
            <a:gdLst>
              <a:gd name="connsiteX0" fmla="*/ 0 w 8690846"/>
              <a:gd name="connsiteY0" fmla="*/ 695915 h 1391830"/>
              <a:gd name="connsiteX1" fmla="*/ 4345423 w 8690846"/>
              <a:gd name="connsiteY1" fmla="*/ 0 h 1391830"/>
              <a:gd name="connsiteX2" fmla="*/ 8690846 w 8690846"/>
              <a:gd name="connsiteY2" fmla="*/ 695915 h 1391830"/>
              <a:gd name="connsiteX3" fmla="*/ 4345423 w 8690846"/>
              <a:gd name="connsiteY3" fmla="*/ 1391830 h 1391830"/>
              <a:gd name="connsiteX4" fmla="*/ 0 w 8690846"/>
              <a:gd name="connsiteY4" fmla="*/ 695915 h 139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0846" h="1391830" extrusionOk="0">
                <a:moveTo>
                  <a:pt x="0" y="695915"/>
                </a:moveTo>
                <a:cubicBezTo>
                  <a:pt x="-370265" y="83184"/>
                  <a:pt x="1780800" y="61819"/>
                  <a:pt x="4345423" y="0"/>
                </a:cubicBezTo>
                <a:cubicBezTo>
                  <a:pt x="6856279" y="23357"/>
                  <a:pt x="8605958" y="314271"/>
                  <a:pt x="8690846" y="695915"/>
                </a:cubicBezTo>
                <a:cubicBezTo>
                  <a:pt x="8498006" y="1268577"/>
                  <a:pt x="6654766" y="1892430"/>
                  <a:pt x="4345423" y="1391830"/>
                </a:cubicBezTo>
                <a:cubicBezTo>
                  <a:pt x="1892294" y="1362713"/>
                  <a:pt x="43030" y="1100818"/>
                  <a:pt x="0" y="695915"/>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23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B19E-90B8-4C4D-B4EC-66EF40BDC61C}"/>
              </a:ext>
            </a:extLst>
          </p:cNvPr>
          <p:cNvSpPr>
            <a:spLocks noGrp="1"/>
          </p:cNvSpPr>
          <p:nvPr>
            <p:ph type="title"/>
          </p:nvPr>
        </p:nvSpPr>
        <p:spPr>
          <a:xfrm>
            <a:off x="291860" y="273135"/>
            <a:ext cx="10515600" cy="1325563"/>
          </a:xfrm>
        </p:spPr>
        <p:txBody>
          <a:bodyPr>
            <a:normAutofit/>
          </a:bodyPr>
          <a:lstStyle/>
          <a:p>
            <a:r>
              <a:rPr lang="en-GB" sz="4000" b="1" dirty="0">
                <a:solidFill>
                  <a:schemeClr val="accent1"/>
                </a:solidFill>
                <a:latin typeface="+mn-lt"/>
              </a:rPr>
              <a:t>The #Testingmethods2020 pathway</a:t>
            </a:r>
          </a:p>
        </p:txBody>
      </p:sp>
      <p:pic>
        <p:nvPicPr>
          <p:cNvPr id="3" name="Picture 2">
            <a:extLst>
              <a:ext uri="{FF2B5EF4-FFF2-40B4-BE49-F238E27FC236}">
                <a16:creationId xmlns:a16="http://schemas.microsoft.com/office/drawing/2014/main" id="{8DFB97F0-8001-4EED-B56A-C84C7C556E4E}"/>
              </a:ext>
            </a:extLst>
          </p:cNvPr>
          <p:cNvPicPr>
            <a:picLocks noChangeAspect="1"/>
          </p:cNvPicPr>
          <p:nvPr/>
        </p:nvPicPr>
        <p:blipFill>
          <a:blip r:embed="rId2"/>
          <a:stretch>
            <a:fillRect/>
          </a:stretch>
        </p:blipFill>
        <p:spPr>
          <a:xfrm>
            <a:off x="1588026" y="1308465"/>
            <a:ext cx="10166994" cy="5276400"/>
          </a:xfrm>
          <a:prstGeom prst="rect">
            <a:avLst/>
          </a:prstGeom>
        </p:spPr>
      </p:pic>
      <p:sp>
        <p:nvSpPr>
          <p:cNvPr id="4" name="TextBox 3">
            <a:extLst>
              <a:ext uri="{FF2B5EF4-FFF2-40B4-BE49-F238E27FC236}">
                <a16:creationId xmlns:a16="http://schemas.microsoft.com/office/drawing/2014/main" id="{DA4B5634-AFE4-4ABE-88CE-C6C385634DB9}"/>
              </a:ext>
            </a:extLst>
          </p:cNvPr>
          <p:cNvSpPr txBox="1"/>
          <p:nvPr/>
        </p:nvSpPr>
        <p:spPr>
          <a:xfrm>
            <a:off x="420874" y="2004043"/>
            <a:ext cx="210484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Set the challenges</a:t>
            </a:r>
          </a:p>
        </p:txBody>
      </p:sp>
      <p:sp>
        <p:nvSpPr>
          <p:cNvPr id="5" name="TextBox 4">
            <a:extLst>
              <a:ext uri="{FF2B5EF4-FFF2-40B4-BE49-F238E27FC236}">
                <a16:creationId xmlns:a16="http://schemas.microsoft.com/office/drawing/2014/main" id="{9343C774-0712-4EBC-8D41-3D031BBF7B03}"/>
              </a:ext>
            </a:extLst>
          </p:cNvPr>
          <p:cNvSpPr txBox="1"/>
          <p:nvPr/>
        </p:nvSpPr>
        <p:spPr>
          <a:xfrm>
            <a:off x="379566" y="3276929"/>
            <a:ext cx="2104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sp>
        <p:nvSpPr>
          <p:cNvPr id="6" name="TextBox 5">
            <a:extLst>
              <a:ext uri="{FF2B5EF4-FFF2-40B4-BE49-F238E27FC236}">
                <a16:creationId xmlns:a16="http://schemas.microsoft.com/office/drawing/2014/main" id="{2792BE11-BF16-448C-BB26-5C81B203141F}"/>
              </a:ext>
            </a:extLst>
          </p:cNvPr>
          <p:cNvSpPr txBox="1"/>
          <p:nvPr/>
        </p:nvSpPr>
        <p:spPr>
          <a:xfrm>
            <a:off x="343237" y="4573869"/>
            <a:ext cx="22601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
            </a:r>
          </a:p>
        </p:txBody>
      </p:sp>
      <p:sp>
        <p:nvSpPr>
          <p:cNvPr id="7" name="TextBox 6">
            <a:extLst>
              <a:ext uri="{FF2B5EF4-FFF2-40B4-BE49-F238E27FC236}">
                <a16:creationId xmlns:a16="http://schemas.microsoft.com/office/drawing/2014/main" id="{0D74FC02-CB0B-44A2-A127-719C74E22EB3}"/>
              </a:ext>
            </a:extLst>
          </p:cNvPr>
          <p:cNvSpPr txBox="1"/>
          <p:nvPr/>
        </p:nvSpPr>
        <p:spPr>
          <a:xfrm>
            <a:off x="343237" y="5717691"/>
            <a:ext cx="2104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Feedback</a:t>
            </a:r>
          </a:p>
        </p:txBody>
      </p:sp>
      <p:sp>
        <p:nvSpPr>
          <p:cNvPr id="8" name="Rectangle 7">
            <a:extLst>
              <a:ext uri="{FF2B5EF4-FFF2-40B4-BE49-F238E27FC236}">
                <a16:creationId xmlns:a16="http://schemas.microsoft.com/office/drawing/2014/main" id="{16B929BA-C25F-4B4D-846B-4729CF91E0A0}"/>
              </a:ext>
            </a:extLst>
          </p:cNvPr>
          <p:cNvSpPr/>
          <p:nvPr/>
        </p:nvSpPr>
        <p:spPr>
          <a:xfrm>
            <a:off x="4226224" y="1869843"/>
            <a:ext cx="7313762" cy="1006429"/>
          </a:xfrm>
          <a:prstGeom prst="rect">
            <a:avLst/>
          </a:prstGeom>
        </p:spPr>
        <p:txBody>
          <a:bodyPr wrap="square">
            <a:spAutoFit/>
          </a:bodyPr>
          <a:lstStyle/>
          <a:p>
            <a:pPr marL="0" marR="0" lvl="1" indent="0" algn="l" defTabSz="666753" rtl="0" eaLnBrk="1" fontAlgn="auto" latinLnBrk="0" hangingPunct="1">
              <a:lnSpc>
                <a:spcPct val="90000"/>
              </a:lnSpc>
              <a:spcBef>
                <a:spcPts val="0"/>
              </a:spcBef>
              <a:spcAft>
                <a:spcPts val="300"/>
              </a:spcAft>
              <a:buClrTx/>
              <a:buSzPct val="100000"/>
              <a:buFontTx/>
              <a:buNone/>
              <a:tabLst/>
              <a:defRPr sz="1800" b="0" i="0" u="none" strike="noStrike" kern="0" cap="none" spc="0" baseline="0">
                <a:solidFill>
                  <a:srgbClr val="000000"/>
                </a:solidFill>
                <a:uFillTx/>
              </a:defRPr>
            </a:pPr>
            <a:r>
              <a:rPr kumimoji="0" lang="en-GB" sz="2200" b="0" i="0" u="none" strike="noStrike" kern="0" cap="none" spc="0" normalizeH="0" baseline="0" noProof="0" dirty="0">
                <a:ln>
                  <a:noFill/>
                </a:ln>
                <a:solidFill>
                  <a:srgbClr val="000000"/>
                </a:solidFill>
                <a:effectLst/>
                <a:uLnTx/>
                <a:uFillTx/>
                <a:latin typeface="Calibri" panose="020F0502020204030204"/>
                <a:ea typeface="+mn-ea"/>
                <a:cs typeface="+mn-cs"/>
              </a:rPr>
              <a:t>A convening group set of champions set challenges to generate solutions to some the biggest science/clinical issues we are facing with Covid-19 testing. </a:t>
            </a:r>
            <a:endParaRPr kumimoji="0" lang="en-GB" sz="22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B460E9E-3D57-4D01-8064-F7AE1B625C83}"/>
              </a:ext>
            </a:extLst>
          </p:cNvPr>
          <p:cNvSpPr txBox="1"/>
          <p:nvPr/>
        </p:nvSpPr>
        <p:spPr>
          <a:xfrm>
            <a:off x="3042339" y="1934366"/>
            <a:ext cx="5950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1. </a:t>
            </a:r>
          </a:p>
        </p:txBody>
      </p:sp>
      <p:sp>
        <p:nvSpPr>
          <p:cNvPr id="10" name="TextBox 9">
            <a:extLst>
              <a:ext uri="{FF2B5EF4-FFF2-40B4-BE49-F238E27FC236}">
                <a16:creationId xmlns:a16="http://schemas.microsoft.com/office/drawing/2014/main" id="{E7B27508-D0F7-4EB8-942A-19E1A46BCFF5}"/>
              </a:ext>
            </a:extLst>
          </p:cNvPr>
          <p:cNvSpPr txBox="1"/>
          <p:nvPr/>
        </p:nvSpPr>
        <p:spPr>
          <a:xfrm>
            <a:off x="3030933" y="3062839"/>
            <a:ext cx="5950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2. </a:t>
            </a:r>
          </a:p>
        </p:txBody>
      </p:sp>
      <p:sp>
        <p:nvSpPr>
          <p:cNvPr id="11" name="TextBox 10">
            <a:extLst>
              <a:ext uri="{FF2B5EF4-FFF2-40B4-BE49-F238E27FC236}">
                <a16:creationId xmlns:a16="http://schemas.microsoft.com/office/drawing/2014/main" id="{8B9A2FAA-36CA-4308-8B6D-FB075AF7AB81}"/>
              </a:ext>
            </a:extLst>
          </p:cNvPr>
          <p:cNvSpPr txBox="1"/>
          <p:nvPr/>
        </p:nvSpPr>
        <p:spPr>
          <a:xfrm>
            <a:off x="3017220" y="4219665"/>
            <a:ext cx="5950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3. </a:t>
            </a:r>
          </a:p>
        </p:txBody>
      </p:sp>
      <p:sp>
        <p:nvSpPr>
          <p:cNvPr id="12" name="TextBox 11">
            <a:extLst>
              <a:ext uri="{FF2B5EF4-FFF2-40B4-BE49-F238E27FC236}">
                <a16:creationId xmlns:a16="http://schemas.microsoft.com/office/drawing/2014/main" id="{A3E95B27-1613-400A-A7CC-B91B2711EE5C}"/>
              </a:ext>
            </a:extLst>
          </p:cNvPr>
          <p:cNvSpPr txBox="1"/>
          <p:nvPr/>
        </p:nvSpPr>
        <p:spPr>
          <a:xfrm>
            <a:off x="3049621" y="5336049"/>
            <a:ext cx="5950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4. </a:t>
            </a:r>
          </a:p>
        </p:txBody>
      </p:sp>
      <p:sp>
        <p:nvSpPr>
          <p:cNvPr id="13" name="Rectangle 12">
            <a:extLst>
              <a:ext uri="{FF2B5EF4-FFF2-40B4-BE49-F238E27FC236}">
                <a16:creationId xmlns:a16="http://schemas.microsoft.com/office/drawing/2014/main" id="{0FA0A11B-14F0-4F10-9C1E-44D4344F949D}"/>
              </a:ext>
            </a:extLst>
          </p:cNvPr>
          <p:cNvSpPr/>
          <p:nvPr/>
        </p:nvSpPr>
        <p:spPr>
          <a:xfrm>
            <a:off x="4281328" y="3187674"/>
            <a:ext cx="7119668" cy="701731"/>
          </a:xfrm>
          <a:prstGeom prst="rect">
            <a:avLst/>
          </a:prstGeom>
        </p:spPr>
        <p:txBody>
          <a:bodyPr wrap="square">
            <a:spAutoFit/>
          </a:bodyPr>
          <a:lstStyle/>
          <a:p>
            <a:pPr marL="0" marR="0" lvl="1" indent="0" algn="l" defTabSz="666753" rtl="0" eaLnBrk="1" fontAlgn="auto" latinLnBrk="0" hangingPunct="1">
              <a:lnSpc>
                <a:spcPct val="90000"/>
              </a:lnSpc>
              <a:spcBef>
                <a:spcPts val="0"/>
              </a:spcBef>
              <a:spcAft>
                <a:spcPts val="300"/>
              </a:spcAft>
              <a:buClrTx/>
              <a:buSzPct val="100000"/>
              <a:buFontTx/>
              <a:buNone/>
              <a:tabLst/>
              <a:defRPr sz="1800" b="0" i="0" u="none" strike="noStrike" kern="0" cap="none" spc="0" baseline="0">
                <a:solidFill>
                  <a:srgbClr val="000000"/>
                </a:solidFill>
                <a:uFillTx/>
              </a:defRPr>
            </a:pPr>
            <a:r>
              <a:rPr kumimoji="0" lang="en-GB" sz="2200" b="0" i="0" u="none" strike="noStrike" kern="0" cap="none" spc="0" normalizeH="0" baseline="0" noProof="0" dirty="0">
                <a:ln>
                  <a:noFill/>
                </a:ln>
                <a:solidFill>
                  <a:srgbClr val="000000"/>
                </a:solidFill>
                <a:effectLst/>
                <a:uLnTx/>
                <a:uFillTx/>
                <a:latin typeface="Calibri" panose="020F0502020204030204"/>
                <a:ea typeface="+mn-ea"/>
                <a:cs typeface="+mn-cs"/>
              </a:rPr>
              <a:t>“Champions” review and categorise the solutions and respond to authors. </a:t>
            </a:r>
          </a:p>
        </p:txBody>
      </p:sp>
      <p:sp>
        <p:nvSpPr>
          <p:cNvPr id="14" name="Rectangle 13">
            <a:extLst>
              <a:ext uri="{FF2B5EF4-FFF2-40B4-BE49-F238E27FC236}">
                <a16:creationId xmlns:a16="http://schemas.microsoft.com/office/drawing/2014/main" id="{6221240A-FE4C-4922-B47E-92C2758445E0}"/>
              </a:ext>
            </a:extLst>
          </p:cNvPr>
          <p:cNvSpPr/>
          <p:nvPr/>
        </p:nvSpPr>
        <p:spPr>
          <a:xfrm>
            <a:off x="4220950" y="4336683"/>
            <a:ext cx="7389112" cy="1349600"/>
          </a:xfrm>
          <a:prstGeom prst="rect">
            <a:avLst/>
          </a:prstGeom>
        </p:spPr>
        <p:txBody>
          <a:bodyPr wrap="square">
            <a:spAutoFit/>
          </a:bodyPr>
          <a:lstStyle/>
          <a:p>
            <a:pPr marL="0" marR="0" lvl="1" indent="0" algn="l" defTabSz="666753" rtl="0" eaLnBrk="1" fontAlgn="auto" latinLnBrk="0" hangingPunct="1">
              <a:lnSpc>
                <a:spcPct val="90000"/>
              </a:lnSpc>
              <a:spcBef>
                <a:spcPts val="0"/>
              </a:spcBef>
              <a:spcAft>
                <a:spcPts val="300"/>
              </a:spcAft>
              <a:buClrTx/>
              <a:buSzPct val="100000"/>
              <a:buFontTx/>
              <a:buNone/>
              <a:tabLst/>
              <a:defRPr sz="1800" b="0" i="0" u="none" strike="noStrike" kern="0" cap="none" spc="0" baseline="0">
                <a:solidFill>
                  <a:srgbClr val="000000"/>
                </a:solidFill>
                <a:uFillTx/>
              </a:defRPr>
            </a:pPr>
            <a:r>
              <a:rPr kumimoji="0" lang="en-GB" sz="2200" b="0" i="0" u="none" strike="noStrike" kern="0" cap="none" spc="0" normalizeH="0" baseline="0" noProof="0" dirty="0">
                <a:ln>
                  <a:noFill/>
                </a:ln>
                <a:solidFill>
                  <a:srgbClr val="000000"/>
                </a:solidFill>
                <a:effectLst/>
                <a:uLnTx/>
                <a:uFillTx/>
                <a:latin typeface="Calibri" panose="020F0502020204030204"/>
                <a:ea typeface="+mn-ea"/>
                <a:cs typeface="+mn-cs"/>
              </a:rPr>
              <a:t>“Ready to deploy” solutions are either communicated to lab networks via weekly bulletin or go via a validation route if they are commercial offers. </a:t>
            </a:r>
          </a:p>
          <a:p>
            <a:pPr marL="0" marR="0" lvl="1" indent="0" algn="l" defTabSz="666753" rtl="0" eaLnBrk="1" fontAlgn="auto" latinLnBrk="0" hangingPunct="1">
              <a:lnSpc>
                <a:spcPct val="90000"/>
              </a:lnSpc>
              <a:spcBef>
                <a:spcPts val="0"/>
              </a:spcBef>
              <a:spcAft>
                <a:spcPts val="300"/>
              </a:spcAft>
              <a:buClrTx/>
              <a:buSzPct val="100000"/>
              <a:buFontTx/>
              <a:buNone/>
              <a:tabLst/>
              <a:defRPr sz="1800" b="0" i="0" u="none" strike="noStrike" kern="0" cap="none" spc="0" baseline="0">
                <a:solidFill>
                  <a:srgbClr val="000000"/>
                </a:solidFill>
                <a:uFillTx/>
              </a:defRPr>
            </a:pPr>
            <a:endParaRPr kumimoji="0" lang="en-GB" sz="22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0B15A9-6998-40C5-8316-F39BB6544F10}"/>
              </a:ext>
            </a:extLst>
          </p:cNvPr>
          <p:cNvSpPr/>
          <p:nvPr/>
        </p:nvSpPr>
        <p:spPr>
          <a:xfrm>
            <a:off x="4286660" y="5628436"/>
            <a:ext cx="7119668" cy="701731"/>
          </a:xfrm>
          <a:prstGeom prst="rect">
            <a:avLst/>
          </a:prstGeom>
        </p:spPr>
        <p:txBody>
          <a:bodyPr wrap="square">
            <a:spAutoFit/>
          </a:bodyPr>
          <a:lstStyle/>
          <a:p>
            <a:pPr marL="0" marR="0" lvl="1" indent="0" algn="l" defTabSz="666753" rtl="0" eaLnBrk="1" fontAlgn="auto" latinLnBrk="0" hangingPunct="1">
              <a:lnSpc>
                <a:spcPct val="90000"/>
              </a:lnSpc>
              <a:spcBef>
                <a:spcPts val="0"/>
              </a:spcBef>
              <a:spcAft>
                <a:spcPts val="300"/>
              </a:spcAft>
              <a:buClrTx/>
              <a:buSzPct val="100000"/>
              <a:buFontTx/>
              <a:buNone/>
              <a:tabLst/>
              <a:defRPr sz="1800" b="0" i="0" u="none" strike="noStrike" kern="0" cap="none" spc="0" baseline="0">
                <a:solidFill>
                  <a:srgbClr val="000000"/>
                </a:solidFill>
                <a:uFillTx/>
              </a:defRPr>
            </a:pPr>
            <a:r>
              <a:rPr kumimoji="0" lang="en-GB" sz="2200" b="0" i="0" u="none" strike="noStrike" kern="0" cap="none" spc="0" normalizeH="0" baseline="0" noProof="0" dirty="0">
                <a:ln>
                  <a:noFill/>
                </a:ln>
                <a:solidFill>
                  <a:srgbClr val="000000"/>
                </a:solidFill>
                <a:effectLst/>
                <a:uLnTx/>
                <a:uFillTx/>
                <a:latin typeface="Calibri" panose="020F0502020204030204"/>
                <a:ea typeface="+mn-ea"/>
                <a:cs typeface="+mn-cs"/>
              </a:rPr>
              <a:t>Impact, uptake, spread and learning is captured, monitored and shared.</a:t>
            </a:r>
          </a:p>
        </p:txBody>
      </p:sp>
    </p:spTree>
    <p:extLst>
      <p:ext uri="{BB962C8B-B14F-4D97-AF65-F5344CB8AC3E}">
        <p14:creationId xmlns:p14="http://schemas.microsoft.com/office/powerpoint/2010/main" val="425405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3E872-AC34-4894-B20B-F0272DAFD9DE}"/>
              </a:ext>
            </a:extLst>
          </p:cNvPr>
          <p:cNvSpPr>
            <a:spLocks noGrp="1"/>
          </p:cNvSpPr>
          <p:nvPr>
            <p:ph sz="half" idx="1"/>
          </p:nvPr>
        </p:nvSpPr>
        <p:spPr>
          <a:xfrm>
            <a:off x="176777" y="2238319"/>
            <a:ext cx="5560476" cy="4429518"/>
          </a:xfrm>
        </p:spPr>
        <p:txBody>
          <a:bodyPr>
            <a:normAutofit fontScale="92500" lnSpcReduction="10000"/>
          </a:bodyPr>
          <a:lstStyle/>
          <a:p>
            <a:pPr marL="0" lvl="0" indent="0">
              <a:buNone/>
            </a:pPr>
            <a:r>
              <a:rPr lang="en-GB" sz="2400" b="1" dirty="0">
                <a:solidFill>
                  <a:schemeClr val="accent5">
                    <a:lumMod val="50000"/>
                  </a:schemeClr>
                </a:solidFill>
                <a:latin typeface="Arial" panose="020B0604020202020204" pitchFamily="34" charset="0"/>
                <a:cs typeface="Arial" panose="020B0604020202020204" pitchFamily="34" charset="0"/>
              </a:rPr>
              <a:t>The challenges</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RNA extraction: New methods</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Transport media to inactivates the virus</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Dry Swabs for use in virus detection</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Point of Care Testing - desktop PCR equipment</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Low volume blood collection and sample elution for serology testing</a:t>
            </a:r>
          </a:p>
          <a:p>
            <a:pPr marL="514350" lvl="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Alternatives to swabs for sampling</a:t>
            </a:r>
          </a:p>
          <a:p>
            <a:pPr marL="514350" indent="-514350">
              <a:buFont typeface="+mj-lt"/>
              <a:buAutoNum type="arabicPeriod"/>
            </a:pPr>
            <a:r>
              <a:rPr lang="en-GB" sz="2400" dirty="0">
                <a:solidFill>
                  <a:schemeClr val="accent5">
                    <a:lumMod val="50000"/>
                  </a:schemeClr>
                </a:solidFill>
                <a:latin typeface="Arial" panose="020B0604020202020204" pitchFamily="34" charset="0"/>
                <a:cs typeface="Arial" panose="020B0604020202020204" pitchFamily="34" charset="0"/>
              </a:rPr>
              <a:t>Increasing end to end efficiency and speed of testing</a:t>
            </a:r>
          </a:p>
          <a:p>
            <a:endParaRPr lang="en-GB" dirty="0"/>
          </a:p>
        </p:txBody>
      </p:sp>
      <p:sp>
        <p:nvSpPr>
          <p:cNvPr id="4" name="Content Placeholder 3">
            <a:extLst>
              <a:ext uri="{FF2B5EF4-FFF2-40B4-BE49-F238E27FC236}">
                <a16:creationId xmlns:a16="http://schemas.microsoft.com/office/drawing/2014/main" id="{4A955F8D-809F-4831-ABED-65AEE179FB0E}"/>
              </a:ext>
            </a:extLst>
          </p:cNvPr>
          <p:cNvSpPr>
            <a:spLocks noGrp="1"/>
          </p:cNvSpPr>
          <p:nvPr>
            <p:ph sz="half" idx="2"/>
          </p:nvPr>
        </p:nvSpPr>
        <p:spPr>
          <a:xfrm>
            <a:off x="6536342" y="2277409"/>
            <a:ext cx="5181600" cy="4351338"/>
          </a:xfrm>
        </p:spPr>
        <p:txBody>
          <a:bodyPr>
            <a:normAutofit fontScale="92500" lnSpcReduction="10000"/>
          </a:bodyPr>
          <a:lstStyle/>
          <a:p>
            <a:pPr marL="0" lvl="0" indent="0">
              <a:buNone/>
            </a:pPr>
            <a:r>
              <a:rPr lang="en-GB" sz="2400" b="1" dirty="0">
                <a:solidFill>
                  <a:schemeClr val="accent5">
                    <a:lumMod val="50000"/>
                  </a:schemeClr>
                </a:solidFill>
                <a:latin typeface="Arial" panose="020B0604020202020204" pitchFamily="34" charset="0"/>
                <a:cs typeface="Arial" panose="020B0604020202020204" pitchFamily="34" charset="0"/>
              </a:rPr>
              <a:t>Categories</a:t>
            </a:r>
          </a:p>
          <a:p>
            <a:pPr marL="514350" lvl="0" indent="-514350">
              <a:buFont typeface="+mj-lt"/>
              <a:buAutoNum type="alphaUcPeriod"/>
            </a:pPr>
            <a:r>
              <a:rPr lang="en-GB" sz="2400" dirty="0">
                <a:solidFill>
                  <a:schemeClr val="accent5">
                    <a:lumMod val="50000"/>
                  </a:schemeClr>
                </a:solidFill>
                <a:latin typeface="Arial" panose="020B0604020202020204" pitchFamily="34" charset="0"/>
                <a:cs typeface="Arial" panose="020B0604020202020204" pitchFamily="34" charset="0"/>
              </a:rPr>
              <a:t>Does not address the challenge posed</a:t>
            </a:r>
          </a:p>
          <a:p>
            <a:pPr marL="514350" lvl="0" indent="-514350">
              <a:buFont typeface="+mj-lt"/>
              <a:buAutoNum type="alphaUcPeriod"/>
            </a:pPr>
            <a:r>
              <a:rPr lang="en-GB" sz="2400" dirty="0">
                <a:solidFill>
                  <a:schemeClr val="accent5">
                    <a:lumMod val="50000"/>
                  </a:schemeClr>
                </a:solidFill>
                <a:latin typeface="Arial" panose="020B0604020202020204" pitchFamily="34" charset="0"/>
                <a:cs typeface="Arial" panose="020B0604020202020204" pitchFamily="34" charset="0"/>
              </a:rPr>
              <a:t>Maintain interest and watch progress</a:t>
            </a:r>
          </a:p>
          <a:p>
            <a:pPr marL="514350" lvl="0" indent="-514350">
              <a:buFont typeface="+mj-lt"/>
              <a:buAutoNum type="alphaUcPeriod"/>
            </a:pPr>
            <a:r>
              <a:rPr lang="en-GB" sz="2400" dirty="0">
                <a:solidFill>
                  <a:schemeClr val="accent5">
                    <a:lumMod val="50000"/>
                  </a:schemeClr>
                </a:solidFill>
                <a:latin typeface="Arial" panose="020B0604020202020204" pitchFamily="34" charset="0"/>
                <a:cs typeface="Arial" panose="020B0604020202020204" pitchFamily="34" charset="0"/>
              </a:rPr>
              <a:t>Have potential but need additional support, development or validation</a:t>
            </a:r>
          </a:p>
          <a:p>
            <a:pPr marL="514350" lvl="0" indent="-514350">
              <a:buFont typeface="+mj-lt"/>
              <a:buAutoNum type="alphaUcPeriod"/>
            </a:pPr>
            <a:r>
              <a:rPr lang="en-GB" sz="2400" dirty="0">
                <a:solidFill>
                  <a:schemeClr val="accent5">
                    <a:lumMod val="50000"/>
                  </a:schemeClr>
                </a:solidFill>
                <a:latin typeface="Arial" panose="020B0604020202020204" pitchFamily="34" charset="0"/>
                <a:cs typeface="Arial" panose="020B0604020202020204" pitchFamily="34" charset="0"/>
              </a:rPr>
              <a:t>Ready to go – able to contribute to scaling of testing</a:t>
            </a:r>
          </a:p>
          <a:p>
            <a:pPr marL="514350" lvl="0" indent="-514350">
              <a:buFont typeface="+mj-lt"/>
              <a:buAutoNum type="alphaUcPeriod"/>
            </a:pPr>
            <a:r>
              <a:rPr lang="en-GB" sz="2400" dirty="0">
                <a:solidFill>
                  <a:schemeClr val="accent5">
                    <a:lumMod val="50000"/>
                  </a:schemeClr>
                </a:solidFill>
                <a:latin typeface="Arial" panose="020B0604020202020204" pitchFamily="34" charset="0"/>
                <a:cs typeface="Arial" panose="020B0604020202020204" pitchFamily="34" charset="0"/>
              </a:rPr>
              <a:t>Can contribute to testing strategy but do not address the challenge posed</a:t>
            </a:r>
          </a:p>
          <a:p>
            <a:endParaRPr lang="en-GB" dirty="0"/>
          </a:p>
        </p:txBody>
      </p:sp>
      <p:pic>
        <p:nvPicPr>
          <p:cNvPr id="5" name="Picture 4">
            <a:extLst>
              <a:ext uri="{FF2B5EF4-FFF2-40B4-BE49-F238E27FC236}">
                <a16:creationId xmlns:a16="http://schemas.microsoft.com/office/drawing/2014/main" id="{618D95D8-A8D2-4B31-A5A2-793E6EE3E090}"/>
              </a:ext>
            </a:extLst>
          </p:cNvPr>
          <p:cNvPicPr>
            <a:picLocks noChangeAspect="1"/>
          </p:cNvPicPr>
          <p:nvPr/>
        </p:nvPicPr>
        <p:blipFill>
          <a:blip r:embed="rId2"/>
          <a:stretch>
            <a:fillRect/>
          </a:stretch>
        </p:blipFill>
        <p:spPr>
          <a:xfrm>
            <a:off x="931932" y="190163"/>
            <a:ext cx="9610641" cy="2034989"/>
          </a:xfrm>
          <a:prstGeom prst="rect">
            <a:avLst/>
          </a:prstGeom>
        </p:spPr>
      </p:pic>
    </p:spTree>
    <p:extLst>
      <p:ext uri="{BB962C8B-B14F-4D97-AF65-F5344CB8AC3E}">
        <p14:creationId xmlns:p14="http://schemas.microsoft.com/office/powerpoint/2010/main" val="3545541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6944C-418F-45BE-BD69-BB387786FD78}"/>
              </a:ext>
            </a:extLst>
          </p:cNvPr>
          <p:cNvPicPr>
            <a:picLocks noChangeAspect="1"/>
          </p:cNvPicPr>
          <p:nvPr/>
        </p:nvPicPr>
        <p:blipFill>
          <a:blip r:embed="rId2"/>
          <a:stretch>
            <a:fillRect/>
          </a:stretch>
        </p:blipFill>
        <p:spPr>
          <a:xfrm>
            <a:off x="6003565" y="119358"/>
            <a:ext cx="6245079" cy="6619285"/>
          </a:xfrm>
          <a:prstGeom prst="rect">
            <a:avLst/>
          </a:prstGeom>
        </p:spPr>
      </p:pic>
      <p:pic>
        <p:nvPicPr>
          <p:cNvPr id="4" name="Picture 3">
            <a:extLst>
              <a:ext uri="{FF2B5EF4-FFF2-40B4-BE49-F238E27FC236}">
                <a16:creationId xmlns:a16="http://schemas.microsoft.com/office/drawing/2014/main" id="{013D7147-5B25-48B1-A03A-6B9610AC4346}"/>
              </a:ext>
            </a:extLst>
          </p:cNvPr>
          <p:cNvPicPr>
            <a:picLocks noChangeAspect="1"/>
          </p:cNvPicPr>
          <p:nvPr/>
        </p:nvPicPr>
        <p:blipFill>
          <a:blip r:embed="rId3"/>
          <a:stretch>
            <a:fillRect/>
          </a:stretch>
        </p:blipFill>
        <p:spPr>
          <a:xfrm>
            <a:off x="129054" y="547253"/>
            <a:ext cx="5874511" cy="2250567"/>
          </a:xfrm>
          <a:prstGeom prst="rect">
            <a:avLst/>
          </a:prstGeom>
          <a:ln>
            <a:solidFill>
              <a:schemeClr val="accent1"/>
            </a:solidFill>
          </a:ln>
        </p:spPr>
      </p:pic>
      <p:sp>
        <p:nvSpPr>
          <p:cNvPr id="7" name="Rectangle 6">
            <a:extLst>
              <a:ext uri="{FF2B5EF4-FFF2-40B4-BE49-F238E27FC236}">
                <a16:creationId xmlns:a16="http://schemas.microsoft.com/office/drawing/2014/main" id="{17F4352B-8B7D-40C1-8877-A9C287181916}"/>
              </a:ext>
            </a:extLst>
          </p:cNvPr>
          <p:cNvSpPr/>
          <p:nvPr/>
        </p:nvSpPr>
        <p:spPr>
          <a:xfrm>
            <a:off x="378135" y="3828072"/>
            <a:ext cx="48908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testingmethods.crowdicity.com/</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a:extLst>
              <a:ext uri="{FF2B5EF4-FFF2-40B4-BE49-F238E27FC236}">
                <a16:creationId xmlns:a16="http://schemas.microsoft.com/office/drawing/2014/main" id="{B51180C6-F64E-4029-A295-6EDCE722B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51" y="-1"/>
            <a:ext cx="5727797" cy="673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id="{A915D302-988B-41DF-8A28-9B4AEF0205E5}"/>
              </a:ext>
            </a:extLst>
          </p:cNvPr>
          <p:cNvSpPr txBox="1">
            <a:spLocks/>
          </p:cNvSpPr>
          <p:nvPr/>
        </p:nvSpPr>
        <p:spPr>
          <a:xfrm>
            <a:off x="275258" y="2103437"/>
            <a:ext cx="52962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The Platform Activity: </a:t>
            </a:r>
            <a:endParaRPr kumimoji="0" lang="en-GB" sz="44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04940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BDE8289-2ABC-4B61-AA38-3B335639A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980729"/>
            <a:ext cx="8568952" cy="5256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EBA747-91D9-4038-B607-EB3860EC8B06}"/>
              </a:ext>
            </a:extLst>
          </p:cNvPr>
          <p:cNvSpPr/>
          <p:nvPr/>
        </p:nvSpPr>
        <p:spPr>
          <a:xfrm>
            <a:off x="1847528" y="1052736"/>
            <a:ext cx="864096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811E29A-0E5A-4B08-B4A2-FBC3245F5ACC}"/>
              </a:ext>
            </a:extLst>
          </p:cNvPr>
          <p:cNvSpPr/>
          <p:nvPr/>
        </p:nvSpPr>
        <p:spPr>
          <a:xfrm>
            <a:off x="7968208" y="4509120"/>
            <a:ext cx="2376264"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C6E36F9-ED4D-49F0-ACCF-0D674F20687D}"/>
              </a:ext>
            </a:extLst>
          </p:cNvPr>
          <p:cNvSpPr/>
          <p:nvPr/>
        </p:nvSpPr>
        <p:spPr>
          <a:xfrm>
            <a:off x="1775520" y="5949280"/>
            <a:ext cx="878497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B5FB8E4-A2C3-4B7C-B1B4-D80355EA4B18}"/>
              </a:ext>
            </a:extLst>
          </p:cNvPr>
          <p:cNvSpPr txBox="1"/>
          <p:nvPr/>
        </p:nvSpPr>
        <p:spPr>
          <a:xfrm>
            <a:off x="408247" y="77723"/>
            <a:ext cx="105403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a:solidFill>
                  <a:srgbClr val="4F81BD"/>
                </a:solidFill>
                <a:latin typeface="Calibri"/>
              </a:rPr>
              <a:t>Exchange: a collaborative culture change</a:t>
            </a:r>
            <a:endParaRPr kumimoji="0" lang="en-GB" sz="4800" b="1" i="0" u="none" strike="noStrike" kern="120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30317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D54179-FE43-4AD1-9926-1F79FC722779}"/>
              </a:ext>
            </a:extLst>
          </p:cNvPr>
          <p:cNvSpPr txBox="1"/>
          <p:nvPr/>
        </p:nvSpPr>
        <p:spPr>
          <a:xfrm>
            <a:off x="4875144" y="4931699"/>
            <a:ext cx="1014124" cy="400110"/>
          </a:xfrm>
          <a:prstGeom prst="rect">
            <a:avLst/>
          </a:prstGeom>
          <a:noFill/>
        </p:spPr>
        <p:txBody>
          <a:bodyPr wrap="none" rtlCol="0">
            <a:spAutoFit/>
          </a:bodyPr>
          <a:lstStyle/>
          <a:p>
            <a:r>
              <a:rPr lang="en-GB" sz="2000" b="1" dirty="0">
                <a:solidFill>
                  <a:schemeClr val="accent1"/>
                </a:solidFill>
              </a:rPr>
              <a:t>VERSUS</a:t>
            </a:r>
          </a:p>
        </p:txBody>
      </p:sp>
      <p:pic>
        <p:nvPicPr>
          <p:cNvPr id="8" name="Picture 7">
            <a:extLst>
              <a:ext uri="{FF2B5EF4-FFF2-40B4-BE49-F238E27FC236}">
                <a16:creationId xmlns:a16="http://schemas.microsoft.com/office/drawing/2014/main" id="{42374343-6C94-420C-A784-9218EE698B1F}"/>
              </a:ext>
            </a:extLst>
          </p:cNvPr>
          <p:cNvPicPr>
            <a:picLocks noChangeAspect="1"/>
          </p:cNvPicPr>
          <p:nvPr/>
        </p:nvPicPr>
        <p:blipFill>
          <a:blip r:embed="rId2"/>
          <a:stretch>
            <a:fillRect/>
          </a:stretch>
        </p:blipFill>
        <p:spPr>
          <a:xfrm>
            <a:off x="392149" y="4047999"/>
            <a:ext cx="2801240" cy="1569660"/>
          </a:xfrm>
          <a:prstGeom prst="rect">
            <a:avLst/>
          </a:prstGeom>
        </p:spPr>
      </p:pic>
      <p:sp>
        <p:nvSpPr>
          <p:cNvPr id="4" name="Content Placeholder 3">
            <a:extLst>
              <a:ext uri="{FF2B5EF4-FFF2-40B4-BE49-F238E27FC236}">
                <a16:creationId xmlns:a16="http://schemas.microsoft.com/office/drawing/2014/main" id="{3E63105C-8A4C-41D5-BFFB-E6248213665D}"/>
              </a:ext>
            </a:extLst>
          </p:cNvPr>
          <p:cNvSpPr>
            <a:spLocks noGrp="1"/>
          </p:cNvSpPr>
          <p:nvPr>
            <p:ph idx="1"/>
          </p:nvPr>
        </p:nvSpPr>
        <p:spPr>
          <a:xfrm>
            <a:off x="394594" y="597159"/>
            <a:ext cx="10515600" cy="2762497"/>
          </a:xfrm>
        </p:spPr>
        <p:txBody>
          <a:bodyPr>
            <a:normAutofit fontScale="92500" lnSpcReduction="20000"/>
          </a:bodyPr>
          <a:lstStyle/>
          <a:p>
            <a:pPr marL="0" indent="0" algn="ctr">
              <a:lnSpc>
                <a:spcPct val="120000"/>
              </a:lnSpc>
              <a:buNone/>
            </a:pPr>
            <a:r>
              <a:rPr lang="en-GB" sz="5600" b="1" dirty="0">
                <a:solidFill>
                  <a:schemeClr val="accent1"/>
                </a:solidFill>
              </a:rPr>
              <a:t>Crowdsourcing</a:t>
            </a:r>
          </a:p>
          <a:p>
            <a:pPr marL="0" indent="0" algn="ctr">
              <a:lnSpc>
                <a:spcPct val="120000"/>
              </a:lnSpc>
              <a:buNone/>
            </a:pPr>
            <a:r>
              <a:rPr lang="en-GB" sz="3900" dirty="0"/>
              <a:t>The practice of obtaining ideas, solutions or content by getting contributions from a large group of people online</a:t>
            </a:r>
          </a:p>
          <a:p>
            <a:pPr marL="0" indent="0" algn="ctr">
              <a:buNone/>
            </a:pPr>
            <a:endParaRPr lang="en-GB" dirty="0"/>
          </a:p>
        </p:txBody>
      </p:sp>
      <p:sp>
        <p:nvSpPr>
          <p:cNvPr id="5" name="TextBox 4">
            <a:extLst>
              <a:ext uri="{FF2B5EF4-FFF2-40B4-BE49-F238E27FC236}">
                <a16:creationId xmlns:a16="http://schemas.microsoft.com/office/drawing/2014/main" id="{495661EB-CC74-423E-AFD4-C2F4D3044FBA}"/>
              </a:ext>
            </a:extLst>
          </p:cNvPr>
          <p:cNvSpPr txBox="1"/>
          <p:nvPr/>
        </p:nvSpPr>
        <p:spPr>
          <a:xfrm>
            <a:off x="3037080" y="4089982"/>
            <a:ext cx="1880558" cy="1569660"/>
          </a:xfrm>
          <a:prstGeom prst="rect">
            <a:avLst/>
          </a:prstGeom>
          <a:noFill/>
        </p:spPr>
        <p:txBody>
          <a:bodyPr wrap="square" rtlCol="0">
            <a:spAutoFit/>
          </a:bodyPr>
          <a:lstStyle/>
          <a:p>
            <a:pPr algn="ctr"/>
            <a:r>
              <a:rPr lang="en-GB" sz="2400" dirty="0"/>
              <a:t>Small, closed group of “experts” </a:t>
            </a:r>
          </a:p>
          <a:p>
            <a:pPr algn="ctr"/>
            <a:endParaRPr lang="en-GB" sz="2400" dirty="0"/>
          </a:p>
        </p:txBody>
      </p:sp>
      <p:sp>
        <p:nvSpPr>
          <p:cNvPr id="10" name="Rectangle 9">
            <a:extLst>
              <a:ext uri="{FF2B5EF4-FFF2-40B4-BE49-F238E27FC236}">
                <a16:creationId xmlns:a16="http://schemas.microsoft.com/office/drawing/2014/main" id="{07C40967-02DC-45F3-AC9E-E677720D23F5}"/>
              </a:ext>
            </a:extLst>
          </p:cNvPr>
          <p:cNvSpPr/>
          <p:nvPr/>
        </p:nvSpPr>
        <p:spPr>
          <a:xfrm>
            <a:off x="2697192" y="4415886"/>
            <a:ext cx="235789" cy="7102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5952CADB-27EE-4C96-B1B4-CA9AC191634A}"/>
              </a:ext>
            </a:extLst>
          </p:cNvPr>
          <p:cNvSpPr txBox="1"/>
          <p:nvPr/>
        </p:nvSpPr>
        <p:spPr>
          <a:xfrm rot="5400000">
            <a:off x="2385320" y="4641434"/>
            <a:ext cx="859531" cy="307777"/>
          </a:xfrm>
          <a:prstGeom prst="rect">
            <a:avLst/>
          </a:prstGeom>
          <a:noFill/>
        </p:spPr>
        <p:txBody>
          <a:bodyPr wrap="none" rtlCol="0">
            <a:spAutoFit/>
          </a:bodyPr>
          <a:lstStyle/>
          <a:p>
            <a:r>
              <a:rPr lang="en-GB" sz="1400" dirty="0"/>
              <a:t>Solutions</a:t>
            </a:r>
          </a:p>
        </p:txBody>
      </p:sp>
      <p:sp>
        <p:nvSpPr>
          <p:cNvPr id="7" name="TextBox 6">
            <a:extLst>
              <a:ext uri="{FF2B5EF4-FFF2-40B4-BE49-F238E27FC236}">
                <a16:creationId xmlns:a16="http://schemas.microsoft.com/office/drawing/2014/main" id="{86437FFD-99E8-4F31-9841-ECD7435181BF}"/>
              </a:ext>
            </a:extLst>
          </p:cNvPr>
          <p:cNvSpPr txBox="1"/>
          <p:nvPr/>
        </p:nvSpPr>
        <p:spPr>
          <a:xfrm>
            <a:off x="5955845" y="4041515"/>
            <a:ext cx="2156604" cy="1645831"/>
          </a:xfrm>
          <a:prstGeom prst="rect">
            <a:avLst/>
          </a:prstGeom>
          <a:noFill/>
        </p:spPr>
        <p:txBody>
          <a:bodyPr wrap="square" rtlCol="0">
            <a:spAutoFit/>
          </a:bodyPr>
          <a:lstStyle/>
          <a:p>
            <a:pPr algn="ctr"/>
            <a:r>
              <a:rPr lang="en-GB" sz="2400" dirty="0"/>
              <a:t>The wisdom and experience</a:t>
            </a:r>
          </a:p>
          <a:p>
            <a:pPr algn="ctr"/>
            <a:r>
              <a:rPr lang="en-GB" sz="2400" dirty="0"/>
              <a:t>of many </a:t>
            </a:r>
          </a:p>
          <a:p>
            <a:pPr algn="ctr"/>
            <a:endParaRPr lang="en-GB" sz="2400" dirty="0"/>
          </a:p>
        </p:txBody>
      </p:sp>
      <p:pic>
        <p:nvPicPr>
          <p:cNvPr id="9" name="Picture 8">
            <a:extLst>
              <a:ext uri="{FF2B5EF4-FFF2-40B4-BE49-F238E27FC236}">
                <a16:creationId xmlns:a16="http://schemas.microsoft.com/office/drawing/2014/main" id="{515E549B-5BE1-4265-AD69-AE4156D0FD24}"/>
              </a:ext>
            </a:extLst>
          </p:cNvPr>
          <p:cNvPicPr>
            <a:picLocks noChangeAspect="1"/>
          </p:cNvPicPr>
          <p:nvPr/>
        </p:nvPicPr>
        <p:blipFill>
          <a:blip r:embed="rId3"/>
          <a:stretch>
            <a:fillRect/>
          </a:stretch>
        </p:blipFill>
        <p:spPr>
          <a:xfrm>
            <a:off x="8032260" y="3389971"/>
            <a:ext cx="3178215" cy="2623154"/>
          </a:xfrm>
          <a:prstGeom prst="rect">
            <a:avLst/>
          </a:prstGeom>
        </p:spPr>
      </p:pic>
      <p:sp>
        <p:nvSpPr>
          <p:cNvPr id="12" name="Rectangle 11">
            <a:extLst>
              <a:ext uri="{FF2B5EF4-FFF2-40B4-BE49-F238E27FC236}">
                <a16:creationId xmlns:a16="http://schemas.microsoft.com/office/drawing/2014/main" id="{9770A151-9C06-4306-8AD0-D55CAC9DD8A3}"/>
              </a:ext>
            </a:extLst>
          </p:cNvPr>
          <p:cNvSpPr/>
          <p:nvPr/>
        </p:nvSpPr>
        <p:spPr>
          <a:xfrm>
            <a:off x="10872116" y="4322787"/>
            <a:ext cx="235789" cy="744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D0AA09AB-20BB-4C76-B96E-D77C3D9445B1}"/>
              </a:ext>
            </a:extLst>
          </p:cNvPr>
          <p:cNvSpPr txBox="1"/>
          <p:nvPr/>
        </p:nvSpPr>
        <p:spPr>
          <a:xfrm rot="5400000">
            <a:off x="10539389" y="4566747"/>
            <a:ext cx="901241" cy="307777"/>
          </a:xfrm>
          <a:prstGeom prst="rect">
            <a:avLst/>
          </a:prstGeom>
          <a:noFill/>
        </p:spPr>
        <p:txBody>
          <a:bodyPr wrap="none" rtlCol="0">
            <a:spAutoFit/>
          </a:bodyPr>
          <a:lstStyle/>
          <a:p>
            <a:r>
              <a:rPr lang="en-GB" sz="1400" dirty="0"/>
              <a:t>Solutions</a:t>
            </a:r>
          </a:p>
        </p:txBody>
      </p:sp>
      <p:sp>
        <p:nvSpPr>
          <p:cNvPr id="16" name="Rectangle 15">
            <a:extLst>
              <a:ext uri="{FF2B5EF4-FFF2-40B4-BE49-F238E27FC236}">
                <a16:creationId xmlns:a16="http://schemas.microsoft.com/office/drawing/2014/main" id="{A6FB2721-3146-41B4-AD09-6736AAC92EF4}"/>
              </a:ext>
            </a:extLst>
          </p:cNvPr>
          <p:cNvSpPr/>
          <p:nvPr/>
        </p:nvSpPr>
        <p:spPr>
          <a:xfrm rot="717214">
            <a:off x="8986285" y="3536545"/>
            <a:ext cx="1175028" cy="3336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Collaborators</a:t>
            </a:r>
          </a:p>
        </p:txBody>
      </p:sp>
      <p:sp>
        <p:nvSpPr>
          <p:cNvPr id="17" name="Rectangle 16">
            <a:extLst>
              <a:ext uri="{FF2B5EF4-FFF2-40B4-BE49-F238E27FC236}">
                <a16:creationId xmlns:a16="http://schemas.microsoft.com/office/drawing/2014/main" id="{3BEDB013-FA5A-459E-B880-287D34E3E1E3}"/>
              </a:ext>
            </a:extLst>
          </p:cNvPr>
          <p:cNvSpPr/>
          <p:nvPr/>
        </p:nvSpPr>
        <p:spPr>
          <a:xfrm rot="20549360">
            <a:off x="8980685" y="5573036"/>
            <a:ext cx="1149192" cy="3336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Collaborators</a:t>
            </a:r>
          </a:p>
        </p:txBody>
      </p:sp>
      <p:sp>
        <p:nvSpPr>
          <p:cNvPr id="18" name="Rectangle 17">
            <a:extLst>
              <a:ext uri="{FF2B5EF4-FFF2-40B4-BE49-F238E27FC236}">
                <a16:creationId xmlns:a16="http://schemas.microsoft.com/office/drawing/2014/main" id="{C62F2848-AAE9-46DA-8E1E-6FB9CA43E14D}"/>
              </a:ext>
            </a:extLst>
          </p:cNvPr>
          <p:cNvSpPr/>
          <p:nvPr/>
        </p:nvSpPr>
        <p:spPr>
          <a:xfrm>
            <a:off x="9991601" y="5187540"/>
            <a:ext cx="863487" cy="3336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Feedback</a:t>
            </a:r>
          </a:p>
        </p:txBody>
      </p:sp>
      <p:sp>
        <p:nvSpPr>
          <p:cNvPr id="19" name="Rectangle 18">
            <a:extLst>
              <a:ext uri="{FF2B5EF4-FFF2-40B4-BE49-F238E27FC236}">
                <a16:creationId xmlns:a16="http://schemas.microsoft.com/office/drawing/2014/main" id="{7365B81F-910E-4441-8DB6-3930D3595CB5}"/>
              </a:ext>
            </a:extLst>
          </p:cNvPr>
          <p:cNvSpPr/>
          <p:nvPr/>
        </p:nvSpPr>
        <p:spPr>
          <a:xfrm>
            <a:off x="10022288" y="3906485"/>
            <a:ext cx="863487" cy="3336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Feedback</a:t>
            </a:r>
          </a:p>
        </p:txBody>
      </p:sp>
      <p:sp>
        <p:nvSpPr>
          <p:cNvPr id="21" name="Freeform: Shape 20">
            <a:extLst>
              <a:ext uri="{FF2B5EF4-FFF2-40B4-BE49-F238E27FC236}">
                <a16:creationId xmlns:a16="http://schemas.microsoft.com/office/drawing/2014/main" id="{45AEC8E5-0671-4A35-8318-BA82E73C2030}"/>
              </a:ext>
            </a:extLst>
          </p:cNvPr>
          <p:cNvSpPr/>
          <p:nvPr/>
        </p:nvSpPr>
        <p:spPr>
          <a:xfrm>
            <a:off x="91166" y="3541741"/>
            <a:ext cx="4940909" cy="2964805"/>
          </a:xfrm>
          <a:custGeom>
            <a:avLst/>
            <a:gdLst>
              <a:gd name="connsiteX0" fmla="*/ 1979174 w 4940909"/>
              <a:gd name="connsiteY0" fmla="*/ 264125 h 2964805"/>
              <a:gd name="connsiteX1" fmla="*/ 1944668 w 4940909"/>
              <a:gd name="connsiteY1" fmla="*/ 237712 h 2964805"/>
              <a:gd name="connsiteX2" fmla="*/ 1927415 w 4940909"/>
              <a:gd name="connsiteY2" fmla="*/ 217904 h 2964805"/>
              <a:gd name="connsiteX3" fmla="*/ 1881408 w 4940909"/>
              <a:gd name="connsiteY3" fmla="*/ 191491 h 2964805"/>
              <a:gd name="connsiteX4" fmla="*/ 1818147 w 4940909"/>
              <a:gd name="connsiteY4" fmla="*/ 151872 h 2964805"/>
              <a:gd name="connsiteX5" fmla="*/ 1760638 w 4940909"/>
              <a:gd name="connsiteY5" fmla="*/ 125459 h 2964805"/>
              <a:gd name="connsiteX6" fmla="*/ 1657121 w 4940909"/>
              <a:gd name="connsiteY6" fmla="*/ 99047 h 2964805"/>
              <a:gd name="connsiteX7" fmla="*/ 1611113 w 4940909"/>
              <a:gd name="connsiteY7" fmla="*/ 85841 h 2964805"/>
              <a:gd name="connsiteX8" fmla="*/ 1507596 w 4940909"/>
              <a:gd name="connsiteY8" fmla="*/ 66031 h 2964805"/>
              <a:gd name="connsiteX9" fmla="*/ 1352321 w 4940909"/>
              <a:gd name="connsiteY9" fmla="*/ 46222 h 2964805"/>
              <a:gd name="connsiteX10" fmla="*/ 1294811 w 4940909"/>
              <a:gd name="connsiteY10" fmla="*/ 33015 h 2964805"/>
              <a:gd name="connsiteX11" fmla="*/ 1225800 w 4940909"/>
              <a:gd name="connsiteY11" fmla="*/ 19809 h 2964805"/>
              <a:gd name="connsiteX12" fmla="*/ 949755 w 4940909"/>
              <a:gd name="connsiteY12" fmla="*/ 0 h 2964805"/>
              <a:gd name="connsiteX13" fmla="*/ 426419 w 4940909"/>
              <a:gd name="connsiteY13" fmla="*/ 13206 h 2964805"/>
              <a:gd name="connsiteX14" fmla="*/ 363159 w 4940909"/>
              <a:gd name="connsiteY14" fmla="*/ 33015 h 2964805"/>
              <a:gd name="connsiteX15" fmla="*/ 305649 w 4940909"/>
              <a:gd name="connsiteY15" fmla="*/ 52825 h 2964805"/>
              <a:gd name="connsiteX16" fmla="*/ 265392 w 4940909"/>
              <a:gd name="connsiteY16" fmla="*/ 72635 h 2964805"/>
              <a:gd name="connsiteX17" fmla="*/ 230887 w 4940909"/>
              <a:gd name="connsiteY17" fmla="*/ 99047 h 2964805"/>
              <a:gd name="connsiteX18" fmla="*/ 213634 w 4940909"/>
              <a:gd name="connsiteY18" fmla="*/ 118856 h 2964805"/>
              <a:gd name="connsiteX19" fmla="*/ 167626 w 4940909"/>
              <a:gd name="connsiteY19" fmla="*/ 151872 h 2964805"/>
              <a:gd name="connsiteX20" fmla="*/ 144623 w 4940909"/>
              <a:gd name="connsiteY20" fmla="*/ 184888 h 2964805"/>
              <a:gd name="connsiteX21" fmla="*/ 121619 w 4940909"/>
              <a:gd name="connsiteY21" fmla="*/ 204697 h 2964805"/>
              <a:gd name="connsiteX22" fmla="*/ 115868 w 4940909"/>
              <a:gd name="connsiteY22" fmla="*/ 224506 h 2964805"/>
              <a:gd name="connsiteX23" fmla="*/ 87113 w 4940909"/>
              <a:gd name="connsiteY23" fmla="*/ 270728 h 2964805"/>
              <a:gd name="connsiteX24" fmla="*/ 81362 w 4940909"/>
              <a:gd name="connsiteY24" fmla="*/ 290538 h 2964805"/>
              <a:gd name="connsiteX25" fmla="*/ 41106 w 4940909"/>
              <a:gd name="connsiteY25" fmla="*/ 389584 h 2964805"/>
              <a:gd name="connsiteX26" fmla="*/ 35355 w 4940909"/>
              <a:gd name="connsiteY26" fmla="*/ 422600 h 2964805"/>
              <a:gd name="connsiteX27" fmla="*/ 29604 w 4940909"/>
              <a:gd name="connsiteY27" fmla="*/ 468822 h 2964805"/>
              <a:gd name="connsiteX28" fmla="*/ 18102 w 4940909"/>
              <a:gd name="connsiteY28" fmla="*/ 488631 h 2964805"/>
              <a:gd name="connsiteX29" fmla="*/ 6600 w 4940909"/>
              <a:gd name="connsiteY29" fmla="*/ 713137 h 2964805"/>
              <a:gd name="connsiteX30" fmla="*/ 12351 w 4940909"/>
              <a:gd name="connsiteY30" fmla="*/ 732947 h 2964805"/>
              <a:gd name="connsiteX31" fmla="*/ 23853 w 4940909"/>
              <a:gd name="connsiteY31" fmla="*/ 759360 h 2964805"/>
              <a:gd name="connsiteX32" fmla="*/ 41106 w 4940909"/>
              <a:gd name="connsiteY32" fmla="*/ 792376 h 2964805"/>
              <a:gd name="connsiteX33" fmla="*/ 52608 w 4940909"/>
              <a:gd name="connsiteY33" fmla="*/ 831994 h 2964805"/>
              <a:gd name="connsiteX34" fmla="*/ 75611 w 4940909"/>
              <a:gd name="connsiteY34" fmla="*/ 898026 h 2964805"/>
              <a:gd name="connsiteX35" fmla="*/ 87113 w 4940909"/>
              <a:gd name="connsiteY35" fmla="*/ 950850 h 2964805"/>
              <a:gd name="connsiteX36" fmla="*/ 92864 w 4940909"/>
              <a:gd name="connsiteY36" fmla="*/ 983866 h 2964805"/>
              <a:gd name="connsiteX37" fmla="*/ 104366 w 4940909"/>
              <a:gd name="connsiteY37" fmla="*/ 1010279 h 2964805"/>
              <a:gd name="connsiteX38" fmla="*/ 127370 w 4940909"/>
              <a:gd name="connsiteY38" fmla="*/ 1247992 h 2964805"/>
              <a:gd name="connsiteX39" fmla="*/ 144623 w 4940909"/>
              <a:gd name="connsiteY39" fmla="*/ 1439482 h 2964805"/>
              <a:gd name="connsiteX40" fmla="*/ 150374 w 4940909"/>
              <a:gd name="connsiteY40" fmla="*/ 1954526 h 2964805"/>
              <a:gd name="connsiteX41" fmla="*/ 173377 w 4940909"/>
              <a:gd name="connsiteY41" fmla="*/ 2126207 h 2964805"/>
              <a:gd name="connsiteX42" fmla="*/ 190630 w 4940909"/>
              <a:gd name="connsiteY42" fmla="*/ 2278079 h 2964805"/>
              <a:gd name="connsiteX43" fmla="*/ 202132 w 4940909"/>
              <a:gd name="connsiteY43" fmla="*/ 2370523 h 2964805"/>
              <a:gd name="connsiteX44" fmla="*/ 225136 w 4940909"/>
              <a:gd name="connsiteY44" fmla="*/ 2495982 h 2964805"/>
              <a:gd name="connsiteX45" fmla="*/ 242389 w 4940909"/>
              <a:gd name="connsiteY45" fmla="*/ 2595029 h 2964805"/>
              <a:gd name="connsiteX46" fmla="*/ 271143 w 4940909"/>
              <a:gd name="connsiteY46" fmla="*/ 2654458 h 2964805"/>
              <a:gd name="connsiteX47" fmla="*/ 305649 w 4940909"/>
              <a:gd name="connsiteY47" fmla="*/ 2707282 h 2964805"/>
              <a:gd name="connsiteX48" fmla="*/ 340155 w 4940909"/>
              <a:gd name="connsiteY48" fmla="*/ 2740298 h 2964805"/>
              <a:gd name="connsiteX49" fmla="*/ 351657 w 4940909"/>
              <a:gd name="connsiteY49" fmla="*/ 2760108 h 2964805"/>
              <a:gd name="connsiteX50" fmla="*/ 409166 w 4940909"/>
              <a:gd name="connsiteY50" fmla="*/ 2799726 h 2964805"/>
              <a:gd name="connsiteX51" fmla="*/ 460925 w 4940909"/>
              <a:gd name="connsiteY51" fmla="*/ 2832742 h 2964805"/>
              <a:gd name="connsiteX52" fmla="*/ 483928 w 4940909"/>
              <a:gd name="connsiteY52" fmla="*/ 2852551 h 2964805"/>
              <a:gd name="connsiteX53" fmla="*/ 524185 w 4940909"/>
              <a:gd name="connsiteY53" fmla="*/ 2872361 h 2964805"/>
              <a:gd name="connsiteX54" fmla="*/ 610449 w 4940909"/>
              <a:gd name="connsiteY54" fmla="*/ 2925185 h 2964805"/>
              <a:gd name="connsiteX55" fmla="*/ 639204 w 4940909"/>
              <a:gd name="connsiteY55" fmla="*/ 2931789 h 2964805"/>
              <a:gd name="connsiteX56" fmla="*/ 679460 w 4940909"/>
              <a:gd name="connsiteY56" fmla="*/ 2951598 h 2964805"/>
              <a:gd name="connsiteX57" fmla="*/ 696713 w 4940909"/>
              <a:gd name="connsiteY57" fmla="*/ 2964805 h 2964805"/>
              <a:gd name="connsiteX58" fmla="*/ 1070525 w 4940909"/>
              <a:gd name="connsiteY58" fmla="*/ 2958201 h 2964805"/>
              <a:gd name="connsiteX59" fmla="*/ 1116532 w 4940909"/>
              <a:gd name="connsiteY59" fmla="*/ 2944995 h 2964805"/>
              <a:gd name="connsiteX60" fmla="*/ 1139536 w 4940909"/>
              <a:gd name="connsiteY60" fmla="*/ 2931789 h 2964805"/>
              <a:gd name="connsiteX61" fmla="*/ 1174042 w 4940909"/>
              <a:gd name="connsiteY61" fmla="*/ 2925185 h 2964805"/>
              <a:gd name="connsiteX62" fmla="*/ 1191294 w 4940909"/>
              <a:gd name="connsiteY62" fmla="*/ 2911979 h 2964805"/>
              <a:gd name="connsiteX63" fmla="*/ 1231551 w 4940909"/>
              <a:gd name="connsiteY63" fmla="*/ 2892171 h 2964805"/>
              <a:gd name="connsiteX64" fmla="*/ 1277559 w 4940909"/>
              <a:gd name="connsiteY64" fmla="*/ 2872361 h 2964805"/>
              <a:gd name="connsiteX65" fmla="*/ 1335068 w 4940909"/>
              <a:gd name="connsiteY65" fmla="*/ 2845948 h 2964805"/>
              <a:gd name="connsiteX66" fmla="*/ 1375325 w 4940909"/>
              <a:gd name="connsiteY66" fmla="*/ 2819535 h 2964805"/>
              <a:gd name="connsiteX67" fmla="*/ 1432834 w 4940909"/>
              <a:gd name="connsiteY67" fmla="*/ 2793123 h 2964805"/>
              <a:gd name="connsiteX68" fmla="*/ 1450087 w 4940909"/>
              <a:gd name="connsiteY68" fmla="*/ 2779917 h 2964805"/>
              <a:gd name="connsiteX69" fmla="*/ 1473091 w 4940909"/>
              <a:gd name="connsiteY69" fmla="*/ 2773314 h 2964805"/>
              <a:gd name="connsiteX70" fmla="*/ 1524849 w 4940909"/>
              <a:gd name="connsiteY70" fmla="*/ 2753505 h 2964805"/>
              <a:gd name="connsiteX71" fmla="*/ 1524849 w 4940909"/>
              <a:gd name="connsiteY71" fmla="*/ 2753505 h 2964805"/>
              <a:gd name="connsiteX72" fmla="*/ 1588109 w 4940909"/>
              <a:gd name="connsiteY72" fmla="*/ 2720489 h 2964805"/>
              <a:gd name="connsiteX73" fmla="*/ 1611113 w 4940909"/>
              <a:gd name="connsiteY73" fmla="*/ 2713885 h 2964805"/>
              <a:gd name="connsiteX74" fmla="*/ 1639868 w 4940909"/>
              <a:gd name="connsiteY74" fmla="*/ 2700679 h 2964805"/>
              <a:gd name="connsiteX75" fmla="*/ 1657121 w 4940909"/>
              <a:gd name="connsiteY75" fmla="*/ 2694076 h 2964805"/>
              <a:gd name="connsiteX76" fmla="*/ 1674374 w 4940909"/>
              <a:gd name="connsiteY76" fmla="*/ 2680869 h 2964805"/>
              <a:gd name="connsiteX77" fmla="*/ 1961921 w 4940909"/>
              <a:gd name="connsiteY77" fmla="*/ 2694076 h 2964805"/>
              <a:gd name="connsiteX78" fmla="*/ 2036683 w 4940909"/>
              <a:gd name="connsiteY78" fmla="*/ 2707282 h 2964805"/>
              <a:gd name="connsiteX79" fmla="*/ 2347234 w 4940909"/>
              <a:gd name="connsiteY79" fmla="*/ 2713885 h 2964805"/>
              <a:gd name="connsiteX80" fmla="*/ 2519762 w 4940909"/>
              <a:gd name="connsiteY80" fmla="*/ 2707282 h 2964805"/>
              <a:gd name="connsiteX81" fmla="*/ 2537015 w 4940909"/>
              <a:gd name="connsiteY81" fmla="*/ 2700679 h 2964805"/>
              <a:gd name="connsiteX82" fmla="*/ 2565770 w 4940909"/>
              <a:gd name="connsiteY82" fmla="*/ 2687473 h 2964805"/>
              <a:gd name="connsiteX83" fmla="*/ 2600276 w 4940909"/>
              <a:gd name="connsiteY83" fmla="*/ 2680869 h 2964805"/>
              <a:gd name="connsiteX84" fmla="*/ 2738298 w 4940909"/>
              <a:gd name="connsiteY84" fmla="*/ 2674266 h 2964805"/>
              <a:gd name="connsiteX85" fmla="*/ 2818811 w 4940909"/>
              <a:gd name="connsiteY85" fmla="*/ 2667664 h 2964805"/>
              <a:gd name="connsiteX86" fmla="*/ 2899325 w 4940909"/>
              <a:gd name="connsiteY86" fmla="*/ 2608236 h 2964805"/>
              <a:gd name="connsiteX87" fmla="*/ 2916577 w 4940909"/>
              <a:gd name="connsiteY87" fmla="*/ 2595029 h 2964805"/>
              <a:gd name="connsiteX88" fmla="*/ 2939581 w 4940909"/>
              <a:gd name="connsiteY88" fmla="*/ 2581823 h 2964805"/>
              <a:gd name="connsiteX89" fmla="*/ 2974087 w 4940909"/>
              <a:gd name="connsiteY89" fmla="*/ 2548808 h 2964805"/>
              <a:gd name="connsiteX90" fmla="*/ 3002842 w 4940909"/>
              <a:gd name="connsiteY90" fmla="*/ 2535602 h 2964805"/>
              <a:gd name="connsiteX91" fmla="*/ 3066102 w 4940909"/>
              <a:gd name="connsiteY91" fmla="*/ 2495982 h 2964805"/>
              <a:gd name="connsiteX92" fmla="*/ 3117860 w 4940909"/>
              <a:gd name="connsiteY92" fmla="*/ 2489379 h 2964805"/>
              <a:gd name="connsiteX93" fmla="*/ 3204125 w 4940909"/>
              <a:gd name="connsiteY93" fmla="*/ 2462966 h 2964805"/>
              <a:gd name="connsiteX94" fmla="*/ 3290389 w 4940909"/>
              <a:gd name="connsiteY94" fmla="*/ 2449760 h 2964805"/>
              <a:gd name="connsiteX95" fmla="*/ 3514676 w 4940909"/>
              <a:gd name="connsiteY95" fmla="*/ 2456363 h 2964805"/>
              <a:gd name="connsiteX96" fmla="*/ 3560683 w 4940909"/>
              <a:gd name="connsiteY96" fmla="*/ 2462966 h 2964805"/>
              <a:gd name="connsiteX97" fmla="*/ 3612442 w 4940909"/>
              <a:gd name="connsiteY97" fmla="*/ 2482776 h 2964805"/>
              <a:gd name="connsiteX98" fmla="*/ 3629694 w 4940909"/>
              <a:gd name="connsiteY98" fmla="*/ 2495982 h 2964805"/>
              <a:gd name="connsiteX99" fmla="*/ 3767717 w 4940909"/>
              <a:gd name="connsiteY99" fmla="*/ 2509189 h 2964805"/>
              <a:gd name="connsiteX100" fmla="*/ 4291053 w 4940909"/>
              <a:gd name="connsiteY100" fmla="*/ 2502586 h 2964805"/>
              <a:gd name="connsiteX101" fmla="*/ 4348562 w 4940909"/>
              <a:gd name="connsiteY101" fmla="*/ 2476173 h 2964805"/>
              <a:gd name="connsiteX102" fmla="*/ 4406072 w 4940909"/>
              <a:gd name="connsiteY102" fmla="*/ 2462966 h 2964805"/>
              <a:gd name="connsiteX103" fmla="*/ 4429076 w 4940909"/>
              <a:gd name="connsiteY103" fmla="*/ 2449760 h 2964805"/>
              <a:gd name="connsiteX104" fmla="*/ 4475083 w 4940909"/>
              <a:gd name="connsiteY104" fmla="*/ 2410142 h 2964805"/>
              <a:gd name="connsiteX105" fmla="*/ 4532592 w 4940909"/>
              <a:gd name="connsiteY105" fmla="*/ 2377126 h 2964805"/>
              <a:gd name="connsiteX106" fmla="*/ 4567098 w 4940909"/>
              <a:gd name="connsiteY106" fmla="*/ 2330904 h 2964805"/>
              <a:gd name="connsiteX107" fmla="*/ 4618857 w 4940909"/>
              <a:gd name="connsiteY107" fmla="*/ 2297889 h 2964805"/>
              <a:gd name="connsiteX108" fmla="*/ 4653362 w 4940909"/>
              <a:gd name="connsiteY108" fmla="*/ 2238460 h 2964805"/>
              <a:gd name="connsiteX109" fmla="*/ 4664864 w 4940909"/>
              <a:gd name="connsiteY109" fmla="*/ 2218651 h 2964805"/>
              <a:gd name="connsiteX110" fmla="*/ 4699370 w 4940909"/>
              <a:gd name="connsiteY110" fmla="*/ 2139413 h 2964805"/>
              <a:gd name="connsiteX111" fmla="*/ 4722374 w 4940909"/>
              <a:gd name="connsiteY111" fmla="*/ 2093191 h 2964805"/>
              <a:gd name="connsiteX112" fmla="*/ 4733876 w 4940909"/>
              <a:gd name="connsiteY112" fmla="*/ 2040367 h 2964805"/>
              <a:gd name="connsiteX113" fmla="*/ 4739626 w 4940909"/>
              <a:gd name="connsiteY113" fmla="*/ 2000747 h 2964805"/>
              <a:gd name="connsiteX114" fmla="*/ 4751128 w 4940909"/>
              <a:gd name="connsiteY114" fmla="*/ 1974335 h 2964805"/>
              <a:gd name="connsiteX115" fmla="*/ 4756879 w 4940909"/>
              <a:gd name="connsiteY115" fmla="*/ 1947923 h 2964805"/>
              <a:gd name="connsiteX116" fmla="*/ 4762630 w 4940909"/>
              <a:gd name="connsiteY116" fmla="*/ 1928114 h 2964805"/>
              <a:gd name="connsiteX117" fmla="*/ 4768381 w 4940909"/>
              <a:gd name="connsiteY117" fmla="*/ 1881891 h 2964805"/>
              <a:gd name="connsiteX118" fmla="*/ 4779883 w 4940909"/>
              <a:gd name="connsiteY118" fmla="*/ 1862082 h 2964805"/>
              <a:gd name="connsiteX119" fmla="*/ 4768381 w 4940909"/>
              <a:gd name="connsiteY119" fmla="*/ 1723417 h 2964805"/>
              <a:gd name="connsiteX120" fmla="*/ 4756879 w 4940909"/>
              <a:gd name="connsiteY120" fmla="*/ 1657385 h 2964805"/>
              <a:gd name="connsiteX121" fmla="*/ 4751128 w 4940909"/>
              <a:gd name="connsiteY121" fmla="*/ 1578148 h 2964805"/>
              <a:gd name="connsiteX122" fmla="*/ 4745377 w 4940909"/>
              <a:gd name="connsiteY122" fmla="*/ 1545132 h 2964805"/>
              <a:gd name="connsiteX123" fmla="*/ 4751128 w 4940909"/>
              <a:gd name="connsiteY123" fmla="*/ 1360245 h 2964805"/>
              <a:gd name="connsiteX124" fmla="*/ 4756879 w 4940909"/>
              <a:gd name="connsiteY124" fmla="*/ 1327229 h 2964805"/>
              <a:gd name="connsiteX125" fmla="*/ 4768381 w 4940909"/>
              <a:gd name="connsiteY125" fmla="*/ 1281006 h 2964805"/>
              <a:gd name="connsiteX126" fmla="*/ 4779883 w 4940909"/>
              <a:gd name="connsiteY126" fmla="*/ 1261198 h 2964805"/>
              <a:gd name="connsiteX127" fmla="*/ 4785634 w 4940909"/>
              <a:gd name="connsiteY127" fmla="*/ 1234785 h 2964805"/>
              <a:gd name="connsiteX128" fmla="*/ 4808638 w 4940909"/>
              <a:gd name="connsiteY128" fmla="*/ 1195166 h 2964805"/>
              <a:gd name="connsiteX129" fmla="*/ 4831642 w 4940909"/>
              <a:gd name="connsiteY129" fmla="*/ 1155548 h 2964805"/>
              <a:gd name="connsiteX130" fmla="*/ 4837392 w 4940909"/>
              <a:gd name="connsiteY130" fmla="*/ 1135738 h 2964805"/>
              <a:gd name="connsiteX131" fmla="*/ 4854645 w 4940909"/>
              <a:gd name="connsiteY131" fmla="*/ 1109326 h 2964805"/>
              <a:gd name="connsiteX132" fmla="*/ 4877649 w 4940909"/>
              <a:gd name="connsiteY132" fmla="*/ 1056500 h 2964805"/>
              <a:gd name="connsiteX133" fmla="*/ 4894902 w 4940909"/>
              <a:gd name="connsiteY133" fmla="*/ 1003676 h 2964805"/>
              <a:gd name="connsiteX134" fmla="*/ 4917906 w 4940909"/>
              <a:gd name="connsiteY134" fmla="*/ 950850 h 2964805"/>
              <a:gd name="connsiteX135" fmla="*/ 4929408 w 4940909"/>
              <a:gd name="connsiteY135" fmla="*/ 904629 h 2964805"/>
              <a:gd name="connsiteX136" fmla="*/ 4940909 w 4940909"/>
              <a:gd name="connsiteY136" fmla="*/ 825391 h 2964805"/>
              <a:gd name="connsiteX137" fmla="*/ 4935159 w 4940909"/>
              <a:gd name="connsiteY137" fmla="*/ 680123 h 2964805"/>
              <a:gd name="connsiteX138" fmla="*/ 4894902 w 4940909"/>
              <a:gd name="connsiteY138" fmla="*/ 594281 h 2964805"/>
              <a:gd name="connsiteX139" fmla="*/ 4860396 w 4940909"/>
              <a:gd name="connsiteY139" fmla="*/ 528250 h 2964805"/>
              <a:gd name="connsiteX140" fmla="*/ 4843143 w 4940909"/>
              <a:gd name="connsiteY140" fmla="*/ 495234 h 2964805"/>
              <a:gd name="connsiteX141" fmla="*/ 4808638 w 4940909"/>
              <a:gd name="connsiteY141" fmla="*/ 468822 h 2964805"/>
              <a:gd name="connsiteX142" fmla="*/ 4756879 w 4940909"/>
              <a:gd name="connsiteY142" fmla="*/ 415997 h 2964805"/>
              <a:gd name="connsiteX143" fmla="*/ 4647611 w 4940909"/>
              <a:gd name="connsiteY143" fmla="*/ 330157 h 2964805"/>
              <a:gd name="connsiteX144" fmla="*/ 4601604 w 4940909"/>
              <a:gd name="connsiteY144" fmla="*/ 297141 h 2964805"/>
              <a:gd name="connsiteX145" fmla="*/ 4590102 w 4940909"/>
              <a:gd name="connsiteY145" fmla="*/ 277331 h 2964805"/>
              <a:gd name="connsiteX146" fmla="*/ 4532592 w 4940909"/>
              <a:gd name="connsiteY146" fmla="*/ 257522 h 2964805"/>
              <a:gd name="connsiteX147" fmla="*/ 4475083 w 4940909"/>
              <a:gd name="connsiteY147" fmla="*/ 231109 h 2964805"/>
              <a:gd name="connsiteX148" fmla="*/ 4360064 w 4940909"/>
              <a:gd name="connsiteY148" fmla="*/ 171681 h 2964805"/>
              <a:gd name="connsiteX149" fmla="*/ 4308306 w 4940909"/>
              <a:gd name="connsiteY149" fmla="*/ 158475 h 2964805"/>
              <a:gd name="connsiteX150" fmla="*/ 3773890 w 4940909"/>
              <a:gd name="connsiteY150" fmla="*/ 163141 h 2964805"/>
              <a:gd name="connsiteX151" fmla="*/ 3299974 w 4940909"/>
              <a:gd name="connsiteY151" fmla="*/ 167279 h 2964805"/>
              <a:gd name="connsiteX152" fmla="*/ 2795808 w 4940909"/>
              <a:gd name="connsiteY152" fmla="*/ 171681 h 2964805"/>
              <a:gd name="connsiteX153" fmla="*/ 2755551 w 4940909"/>
              <a:gd name="connsiteY153" fmla="*/ 178285 h 2964805"/>
              <a:gd name="connsiteX154" fmla="*/ 2606026 w 4940909"/>
              <a:gd name="connsiteY154" fmla="*/ 184888 h 2964805"/>
              <a:gd name="connsiteX155" fmla="*/ 2076940 w 4940909"/>
              <a:gd name="connsiteY155" fmla="*/ 198094 h 2964805"/>
              <a:gd name="connsiteX156" fmla="*/ 2019430 w 4940909"/>
              <a:gd name="connsiteY156" fmla="*/ 211301 h 2964805"/>
              <a:gd name="connsiteX157" fmla="*/ 1984925 w 4940909"/>
              <a:gd name="connsiteY157" fmla="*/ 224506 h 2964805"/>
              <a:gd name="connsiteX158" fmla="*/ 1979174 w 4940909"/>
              <a:gd name="connsiteY158" fmla="*/ 264125 h 296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940909" h="2964805" extrusionOk="0">
                <a:moveTo>
                  <a:pt x="1979174" y="264125"/>
                </a:moveTo>
                <a:cubicBezTo>
                  <a:pt x="1971301" y="265608"/>
                  <a:pt x="1953997" y="248051"/>
                  <a:pt x="1944668" y="237712"/>
                </a:cubicBezTo>
                <a:cubicBezTo>
                  <a:pt x="1939552" y="232254"/>
                  <a:pt x="1931477" y="223585"/>
                  <a:pt x="1927415" y="217904"/>
                </a:cubicBezTo>
                <a:cubicBezTo>
                  <a:pt x="1905067" y="199795"/>
                  <a:pt x="1902574" y="199957"/>
                  <a:pt x="1881408" y="191491"/>
                </a:cubicBezTo>
                <a:cubicBezTo>
                  <a:pt x="1757518" y="94954"/>
                  <a:pt x="1894664" y="190612"/>
                  <a:pt x="1818147" y="151872"/>
                </a:cubicBezTo>
                <a:cubicBezTo>
                  <a:pt x="1771271" y="122509"/>
                  <a:pt x="1824976" y="131182"/>
                  <a:pt x="1760638" y="125459"/>
                </a:cubicBezTo>
                <a:cubicBezTo>
                  <a:pt x="1670427" y="86906"/>
                  <a:pt x="1752492" y="118228"/>
                  <a:pt x="1657121" y="99047"/>
                </a:cubicBezTo>
                <a:cubicBezTo>
                  <a:pt x="1641096" y="92308"/>
                  <a:pt x="1624076" y="93314"/>
                  <a:pt x="1611113" y="85841"/>
                </a:cubicBezTo>
                <a:cubicBezTo>
                  <a:pt x="1579050" y="77941"/>
                  <a:pt x="1544035" y="72150"/>
                  <a:pt x="1507596" y="66031"/>
                </a:cubicBezTo>
                <a:cubicBezTo>
                  <a:pt x="1430835" y="31828"/>
                  <a:pt x="1527341" y="76856"/>
                  <a:pt x="1352321" y="46222"/>
                </a:cubicBezTo>
                <a:cubicBezTo>
                  <a:pt x="1335415" y="47933"/>
                  <a:pt x="1314476" y="41498"/>
                  <a:pt x="1294811" y="33015"/>
                </a:cubicBezTo>
                <a:cubicBezTo>
                  <a:pt x="1273296" y="30427"/>
                  <a:pt x="1249396" y="23028"/>
                  <a:pt x="1225800" y="19809"/>
                </a:cubicBezTo>
                <a:cubicBezTo>
                  <a:pt x="1143558" y="-1669"/>
                  <a:pt x="1044608" y="683"/>
                  <a:pt x="949755" y="0"/>
                </a:cubicBezTo>
                <a:cubicBezTo>
                  <a:pt x="816501" y="31083"/>
                  <a:pt x="606819" y="-38013"/>
                  <a:pt x="426419" y="13206"/>
                </a:cubicBezTo>
                <a:cubicBezTo>
                  <a:pt x="391541" y="13846"/>
                  <a:pt x="393423" y="22396"/>
                  <a:pt x="363159" y="33015"/>
                </a:cubicBezTo>
                <a:cubicBezTo>
                  <a:pt x="337970" y="41226"/>
                  <a:pt x="333584" y="37258"/>
                  <a:pt x="305649" y="52825"/>
                </a:cubicBezTo>
                <a:cubicBezTo>
                  <a:pt x="281305" y="69807"/>
                  <a:pt x="290389" y="62935"/>
                  <a:pt x="265392" y="72635"/>
                </a:cubicBezTo>
                <a:cubicBezTo>
                  <a:pt x="254536" y="80275"/>
                  <a:pt x="239093" y="90694"/>
                  <a:pt x="230887" y="99047"/>
                </a:cubicBezTo>
                <a:cubicBezTo>
                  <a:pt x="225201" y="104625"/>
                  <a:pt x="220264" y="113868"/>
                  <a:pt x="213634" y="118856"/>
                </a:cubicBezTo>
                <a:cubicBezTo>
                  <a:pt x="199008" y="131069"/>
                  <a:pt x="167626" y="151872"/>
                  <a:pt x="167626" y="151872"/>
                </a:cubicBezTo>
                <a:cubicBezTo>
                  <a:pt x="161013" y="163097"/>
                  <a:pt x="153027" y="175265"/>
                  <a:pt x="144623" y="184888"/>
                </a:cubicBezTo>
                <a:cubicBezTo>
                  <a:pt x="138662" y="190157"/>
                  <a:pt x="129523" y="198155"/>
                  <a:pt x="121619" y="204697"/>
                </a:cubicBezTo>
                <a:cubicBezTo>
                  <a:pt x="118246" y="211651"/>
                  <a:pt x="120848" y="219189"/>
                  <a:pt x="115868" y="224506"/>
                </a:cubicBezTo>
                <a:cubicBezTo>
                  <a:pt x="108530" y="244601"/>
                  <a:pt x="98814" y="254699"/>
                  <a:pt x="87113" y="270728"/>
                </a:cubicBezTo>
                <a:cubicBezTo>
                  <a:pt x="85992" y="277156"/>
                  <a:pt x="85333" y="285350"/>
                  <a:pt x="81362" y="290538"/>
                </a:cubicBezTo>
                <a:cubicBezTo>
                  <a:pt x="60604" y="332833"/>
                  <a:pt x="50465" y="331655"/>
                  <a:pt x="41106" y="389584"/>
                </a:cubicBezTo>
                <a:cubicBezTo>
                  <a:pt x="39048" y="400892"/>
                  <a:pt x="38796" y="409340"/>
                  <a:pt x="35355" y="422600"/>
                </a:cubicBezTo>
                <a:cubicBezTo>
                  <a:pt x="34709" y="439419"/>
                  <a:pt x="34352" y="453405"/>
                  <a:pt x="29604" y="468822"/>
                </a:cubicBezTo>
                <a:cubicBezTo>
                  <a:pt x="27587" y="476694"/>
                  <a:pt x="22050" y="481531"/>
                  <a:pt x="18102" y="488631"/>
                </a:cubicBezTo>
                <a:cubicBezTo>
                  <a:pt x="-12128" y="613368"/>
                  <a:pt x="-603" y="581302"/>
                  <a:pt x="6600" y="713137"/>
                </a:cubicBezTo>
                <a:cubicBezTo>
                  <a:pt x="7427" y="720000"/>
                  <a:pt x="9768" y="727900"/>
                  <a:pt x="12351" y="732947"/>
                </a:cubicBezTo>
                <a:cubicBezTo>
                  <a:pt x="16712" y="744593"/>
                  <a:pt x="20223" y="750861"/>
                  <a:pt x="23853" y="759360"/>
                </a:cubicBezTo>
                <a:cubicBezTo>
                  <a:pt x="28134" y="771319"/>
                  <a:pt x="35529" y="779269"/>
                  <a:pt x="41106" y="792376"/>
                </a:cubicBezTo>
                <a:cubicBezTo>
                  <a:pt x="44779" y="805209"/>
                  <a:pt x="50486" y="821570"/>
                  <a:pt x="52608" y="831994"/>
                </a:cubicBezTo>
                <a:cubicBezTo>
                  <a:pt x="59469" y="858364"/>
                  <a:pt x="73166" y="878903"/>
                  <a:pt x="75611" y="898026"/>
                </a:cubicBezTo>
                <a:cubicBezTo>
                  <a:pt x="116352" y="1028815"/>
                  <a:pt x="81121" y="881054"/>
                  <a:pt x="87113" y="950850"/>
                </a:cubicBezTo>
                <a:cubicBezTo>
                  <a:pt x="89817" y="962907"/>
                  <a:pt x="90514" y="973531"/>
                  <a:pt x="92864" y="983866"/>
                </a:cubicBezTo>
                <a:cubicBezTo>
                  <a:pt x="93693" y="993552"/>
                  <a:pt x="100075" y="1003147"/>
                  <a:pt x="104366" y="1010279"/>
                </a:cubicBezTo>
                <a:cubicBezTo>
                  <a:pt x="125721" y="1103285"/>
                  <a:pt x="106429" y="1039894"/>
                  <a:pt x="127370" y="1247992"/>
                </a:cubicBezTo>
                <a:cubicBezTo>
                  <a:pt x="140072" y="1429307"/>
                  <a:pt x="148421" y="1226049"/>
                  <a:pt x="144623" y="1439482"/>
                </a:cubicBezTo>
                <a:cubicBezTo>
                  <a:pt x="143917" y="1619352"/>
                  <a:pt x="191406" y="1799071"/>
                  <a:pt x="150374" y="1954526"/>
                </a:cubicBezTo>
                <a:cubicBezTo>
                  <a:pt x="154069" y="2064030"/>
                  <a:pt x="155710" y="2064621"/>
                  <a:pt x="173377" y="2126207"/>
                </a:cubicBezTo>
                <a:cubicBezTo>
                  <a:pt x="184866" y="2231678"/>
                  <a:pt x="171114" y="2132144"/>
                  <a:pt x="190630" y="2278079"/>
                </a:cubicBezTo>
                <a:cubicBezTo>
                  <a:pt x="193819" y="2296309"/>
                  <a:pt x="198364" y="2348583"/>
                  <a:pt x="202132" y="2370523"/>
                </a:cubicBezTo>
                <a:cubicBezTo>
                  <a:pt x="215677" y="2473546"/>
                  <a:pt x="200536" y="2378941"/>
                  <a:pt x="225136" y="2495982"/>
                </a:cubicBezTo>
                <a:cubicBezTo>
                  <a:pt x="229182" y="2544679"/>
                  <a:pt x="229432" y="2553363"/>
                  <a:pt x="242389" y="2595029"/>
                </a:cubicBezTo>
                <a:cubicBezTo>
                  <a:pt x="249515" y="2615090"/>
                  <a:pt x="263794" y="2637090"/>
                  <a:pt x="271143" y="2654458"/>
                </a:cubicBezTo>
                <a:cubicBezTo>
                  <a:pt x="294609" y="2697069"/>
                  <a:pt x="275613" y="2683725"/>
                  <a:pt x="305649" y="2707282"/>
                </a:cubicBezTo>
                <a:cubicBezTo>
                  <a:pt x="338670" y="2765264"/>
                  <a:pt x="304554" y="2696107"/>
                  <a:pt x="340155" y="2740298"/>
                </a:cubicBezTo>
                <a:cubicBezTo>
                  <a:pt x="345781" y="2744140"/>
                  <a:pt x="346497" y="2754964"/>
                  <a:pt x="351657" y="2760108"/>
                </a:cubicBezTo>
                <a:cubicBezTo>
                  <a:pt x="368497" y="2779027"/>
                  <a:pt x="392662" y="2784848"/>
                  <a:pt x="409166" y="2799726"/>
                </a:cubicBezTo>
                <a:cubicBezTo>
                  <a:pt x="428230" y="2811385"/>
                  <a:pt x="445908" y="2820330"/>
                  <a:pt x="460925" y="2832742"/>
                </a:cubicBezTo>
                <a:cubicBezTo>
                  <a:pt x="469208" y="2839374"/>
                  <a:pt x="476459" y="2847472"/>
                  <a:pt x="483928" y="2852551"/>
                </a:cubicBezTo>
                <a:cubicBezTo>
                  <a:pt x="496347" y="2860530"/>
                  <a:pt x="509751" y="2865327"/>
                  <a:pt x="524185" y="2872361"/>
                </a:cubicBezTo>
                <a:cubicBezTo>
                  <a:pt x="531586" y="2877056"/>
                  <a:pt x="598165" y="2919089"/>
                  <a:pt x="610449" y="2925185"/>
                </a:cubicBezTo>
                <a:cubicBezTo>
                  <a:pt x="618205" y="2929201"/>
                  <a:pt x="629349" y="2929153"/>
                  <a:pt x="639204" y="2931789"/>
                </a:cubicBezTo>
                <a:cubicBezTo>
                  <a:pt x="679092" y="2964716"/>
                  <a:pt x="623594" y="2932873"/>
                  <a:pt x="679460" y="2951598"/>
                </a:cubicBezTo>
                <a:cubicBezTo>
                  <a:pt x="684892" y="2954943"/>
                  <a:pt x="690186" y="2961131"/>
                  <a:pt x="696713" y="2964805"/>
                </a:cubicBezTo>
                <a:cubicBezTo>
                  <a:pt x="852641" y="2938838"/>
                  <a:pt x="884688" y="2976430"/>
                  <a:pt x="1070525" y="2958201"/>
                </a:cubicBezTo>
                <a:cubicBezTo>
                  <a:pt x="1081430" y="2957441"/>
                  <a:pt x="1106181" y="2948875"/>
                  <a:pt x="1116532" y="2944995"/>
                </a:cubicBezTo>
                <a:cubicBezTo>
                  <a:pt x="1124847" y="2941310"/>
                  <a:pt x="1131576" y="2934221"/>
                  <a:pt x="1139536" y="2931789"/>
                </a:cubicBezTo>
                <a:cubicBezTo>
                  <a:pt x="1151937" y="2927530"/>
                  <a:pt x="1164267" y="2927695"/>
                  <a:pt x="1174042" y="2925185"/>
                </a:cubicBezTo>
                <a:cubicBezTo>
                  <a:pt x="1179948" y="2922761"/>
                  <a:pt x="1183653" y="2914980"/>
                  <a:pt x="1191294" y="2911979"/>
                </a:cubicBezTo>
                <a:cubicBezTo>
                  <a:pt x="1207307" y="2904287"/>
                  <a:pt x="1217936" y="2895846"/>
                  <a:pt x="1231551" y="2892171"/>
                </a:cubicBezTo>
                <a:cubicBezTo>
                  <a:pt x="1274434" y="2871681"/>
                  <a:pt x="1223486" y="2906129"/>
                  <a:pt x="1277559" y="2872361"/>
                </a:cubicBezTo>
                <a:cubicBezTo>
                  <a:pt x="1338556" y="2845618"/>
                  <a:pt x="1301252" y="2850233"/>
                  <a:pt x="1335068" y="2845948"/>
                </a:cubicBezTo>
                <a:cubicBezTo>
                  <a:pt x="1372733" y="2798294"/>
                  <a:pt x="1336862" y="2842287"/>
                  <a:pt x="1375325" y="2819535"/>
                </a:cubicBezTo>
                <a:cubicBezTo>
                  <a:pt x="1446709" y="2779332"/>
                  <a:pt x="1382476" y="2810515"/>
                  <a:pt x="1432834" y="2793123"/>
                </a:cubicBezTo>
                <a:cubicBezTo>
                  <a:pt x="1438899" y="2786853"/>
                  <a:pt x="1443021" y="2781469"/>
                  <a:pt x="1450087" y="2779917"/>
                </a:cubicBezTo>
                <a:cubicBezTo>
                  <a:pt x="1457406" y="2776751"/>
                  <a:pt x="1464469" y="2775727"/>
                  <a:pt x="1473091" y="2773314"/>
                </a:cubicBezTo>
                <a:cubicBezTo>
                  <a:pt x="1490415" y="2765607"/>
                  <a:pt x="1505737" y="2758495"/>
                  <a:pt x="1524849" y="2753505"/>
                </a:cubicBezTo>
                <a:lnTo>
                  <a:pt x="1524849" y="2753505"/>
                </a:lnTo>
                <a:cubicBezTo>
                  <a:pt x="1546040" y="2742188"/>
                  <a:pt x="1564324" y="2731870"/>
                  <a:pt x="1588109" y="2720489"/>
                </a:cubicBezTo>
                <a:cubicBezTo>
                  <a:pt x="1596728" y="2717215"/>
                  <a:pt x="1604794" y="2717266"/>
                  <a:pt x="1611113" y="2713885"/>
                </a:cubicBezTo>
                <a:cubicBezTo>
                  <a:pt x="1622852" y="2711393"/>
                  <a:pt x="1629457" y="2707091"/>
                  <a:pt x="1639868" y="2700679"/>
                </a:cubicBezTo>
                <a:cubicBezTo>
                  <a:pt x="1646363" y="2697767"/>
                  <a:pt x="1650132" y="2696455"/>
                  <a:pt x="1657121" y="2694076"/>
                </a:cubicBezTo>
                <a:cubicBezTo>
                  <a:pt x="1663099" y="2690204"/>
                  <a:pt x="1668528" y="2685971"/>
                  <a:pt x="1674374" y="2680869"/>
                </a:cubicBezTo>
                <a:cubicBezTo>
                  <a:pt x="1786769" y="2699031"/>
                  <a:pt x="1871927" y="2662093"/>
                  <a:pt x="1961921" y="2694076"/>
                </a:cubicBezTo>
                <a:cubicBezTo>
                  <a:pt x="1990201" y="2690297"/>
                  <a:pt x="2017058" y="2707267"/>
                  <a:pt x="2036683" y="2707282"/>
                </a:cubicBezTo>
                <a:cubicBezTo>
                  <a:pt x="2113924" y="2728482"/>
                  <a:pt x="2229879" y="2736183"/>
                  <a:pt x="2347234" y="2713885"/>
                </a:cubicBezTo>
                <a:cubicBezTo>
                  <a:pt x="2407307" y="2712156"/>
                  <a:pt x="2473622" y="2705846"/>
                  <a:pt x="2519762" y="2707282"/>
                </a:cubicBezTo>
                <a:cubicBezTo>
                  <a:pt x="2524848" y="2705452"/>
                  <a:pt x="2530844" y="2704331"/>
                  <a:pt x="2537015" y="2700679"/>
                </a:cubicBezTo>
                <a:cubicBezTo>
                  <a:pt x="2547029" y="2696957"/>
                  <a:pt x="2553438" y="2690903"/>
                  <a:pt x="2565770" y="2687473"/>
                </a:cubicBezTo>
                <a:cubicBezTo>
                  <a:pt x="2577259" y="2686825"/>
                  <a:pt x="2585555" y="2682304"/>
                  <a:pt x="2600276" y="2680869"/>
                </a:cubicBezTo>
                <a:cubicBezTo>
                  <a:pt x="2644916" y="2682744"/>
                  <a:pt x="2680945" y="2674344"/>
                  <a:pt x="2738298" y="2674266"/>
                </a:cubicBezTo>
                <a:cubicBezTo>
                  <a:pt x="2758212" y="2676575"/>
                  <a:pt x="2793682" y="2664100"/>
                  <a:pt x="2818811" y="2667664"/>
                </a:cubicBezTo>
                <a:cubicBezTo>
                  <a:pt x="2865265" y="2630565"/>
                  <a:pt x="2839327" y="2668330"/>
                  <a:pt x="2899325" y="2608236"/>
                </a:cubicBezTo>
                <a:cubicBezTo>
                  <a:pt x="2905040" y="2603913"/>
                  <a:pt x="2911869" y="2598329"/>
                  <a:pt x="2916577" y="2595029"/>
                </a:cubicBezTo>
                <a:cubicBezTo>
                  <a:pt x="2923929" y="2591152"/>
                  <a:pt x="2933487" y="2588783"/>
                  <a:pt x="2939581" y="2581823"/>
                </a:cubicBezTo>
                <a:cubicBezTo>
                  <a:pt x="2953202" y="2570633"/>
                  <a:pt x="2959529" y="2558731"/>
                  <a:pt x="2974087" y="2548808"/>
                </a:cubicBezTo>
                <a:cubicBezTo>
                  <a:pt x="2983944" y="2542683"/>
                  <a:pt x="2995576" y="2542293"/>
                  <a:pt x="3002842" y="2535602"/>
                </a:cubicBezTo>
                <a:cubicBezTo>
                  <a:pt x="3029903" y="2518623"/>
                  <a:pt x="3044236" y="2506972"/>
                  <a:pt x="3066102" y="2495982"/>
                </a:cubicBezTo>
                <a:cubicBezTo>
                  <a:pt x="3086349" y="2489985"/>
                  <a:pt x="3104216" y="2493835"/>
                  <a:pt x="3117860" y="2489379"/>
                </a:cubicBezTo>
                <a:cubicBezTo>
                  <a:pt x="3151011" y="2477341"/>
                  <a:pt x="3178234" y="2470374"/>
                  <a:pt x="3204125" y="2462966"/>
                </a:cubicBezTo>
                <a:cubicBezTo>
                  <a:pt x="3214249" y="2459429"/>
                  <a:pt x="3284862" y="2449874"/>
                  <a:pt x="3290389" y="2449760"/>
                </a:cubicBezTo>
                <a:cubicBezTo>
                  <a:pt x="3392083" y="2430672"/>
                  <a:pt x="3439067" y="2471897"/>
                  <a:pt x="3514676" y="2456363"/>
                </a:cubicBezTo>
                <a:cubicBezTo>
                  <a:pt x="3530573" y="2458551"/>
                  <a:pt x="3545780" y="2459460"/>
                  <a:pt x="3560683" y="2462966"/>
                </a:cubicBezTo>
                <a:cubicBezTo>
                  <a:pt x="3576049" y="2466201"/>
                  <a:pt x="3590701" y="2473265"/>
                  <a:pt x="3612442" y="2482776"/>
                </a:cubicBezTo>
                <a:cubicBezTo>
                  <a:pt x="3618067" y="2486834"/>
                  <a:pt x="3622344" y="2492164"/>
                  <a:pt x="3629694" y="2495982"/>
                </a:cubicBezTo>
                <a:cubicBezTo>
                  <a:pt x="3652411" y="2503080"/>
                  <a:pt x="3767142" y="2509129"/>
                  <a:pt x="3767717" y="2509189"/>
                </a:cubicBezTo>
                <a:cubicBezTo>
                  <a:pt x="3991411" y="2503156"/>
                  <a:pt x="4181615" y="2542224"/>
                  <a:pt x="4291053" y="2502586"/>
                </a:cubicBezTo>
                <a:cubicBezTo>
                  <a:pt x="4322700" y="2501266"/>
                  <a:pt x="4317148" y="2488730"/>
                  <a:pt x="4348562" y="2476173"/>
                </a:cubicBezTo>
                <a:cubicBezTo>
                  <a:pt x="4357516" y="2472027"/>
                  <a:pt x="4397460" y="2465193"/>
                  <a:pt x="4406072" y="2462966"/>
                </a:cubicBezTo>
                <a:cubicBezTo>
                  <a:pt x="4413987" y="2459241"/>
                  <a:pt x="4422448" y="2455032"/>
                  <a:pt x="4429076" y="2449760"/>
                </a:cubicBezTo>
                <a:cubicBezTo>
                  <a:pt x="4447173" y="2435237"/>
                  <a:pt x="4458215" y="2418187"/>
                  <a:pt x="4475083" y="2410142"/>
                </a:cubicBezTo>
                <a:cubicBezTo>
                  <a:pt x="4499267" y="2399321"/>
                  <a:pt x="4511890" y="2395795"/>
                  <a:pt x="4532592" y="2377126"/>
                </a:cubicBezTo>
                <a:cubicBezTo>
                  <a:pt x="4558779" y="2339151"/>
                  <a:pt x="4516562" y="2375193"/>
                  <a:pt x="4567098" y="2330904"/>
                </a:cubicBezTo>
                <a:cubicBezTo>
                  <a:pt x="4580759" y="2319629"/>
                  <a:pt x="4606134" y="2303711"/>
                  <a:pt x="4618857" y="2297889"/>
                </a:cubicBezTo>
                <a:cubicBezTo>
                  <a:pt x="4633877" y="2267491"/>
                  <a:pt x="4644928" y="2256416"/>
                  <a:pt x="4653362" y="2238460"/>
                </a:cubicBezTo>
                <a:cubicBezTo>
                  <a:pt x="4658750" y="2230723"/>
                  <a:pt x="4660577" y="2224270"/>
                  <a:pt x="4664864" y="2218651"/>
                </a:cubicBezTo>
                <a:cubicBezTo>
                  <a:pt x="4682130" y="2149712"/>
                  <a:pt x="4686079" y="2205622"/>
                  <a:pt x="4699370" y="2139413"/>
                </a:cubicBezTo>
                <a:cubicBezTo>
                  <a:pt x="4717955" y="2091586"/>
                  <a:pt x="4706052" y="2130077"/>
                  <a:pt x="4722374" y="2093191"/>
                </a:cubicBezTo>
                <a:cubicBezTo>
                  <a:pt x="4726543" y="2078370"/>
                  <a:pt x="4726282" y="2055220"/>
                  <a:pt x="4733876" y="2040367"/>
                </a:cubicBezTo>
                <a:cubicBezTo>
                  <a:pt x="4736890" y="2027785"/>
                  <a:pt x="4738294" y="2016074"/>
                  <a:pt x="4739626" y="2000747"/>
                </a:cubicBezTo>
                <a:cubicBezTo>
                  <a:pt x="4741027" y="1988732"/>
                  <a:pt x="4747871" y="1981790"/>
                  <a:pt x="4751128" y="1974335"/>
                </a:cubicBezTo>
                <a:cubicBezTo>
                  <a:pt x="4753834" y="1963410"/>
                  <a:pt x="4753370" y="1958389"/>
                  <a:pt x="4756879" y="1947923"/>
                </a:cubicBezTo>
                <a:cubicBezTo>
                  <a:pt x="4757673" y="1942824"/>
                  <a:pt x="4760921" y="1935164"/>
                  <a:pt x="4762630" y="1928114"/>
                </a:cubicBezTo>
                <a:cubicBezTo>
                  <a:pt x="4764737" y="1915861"/>
                  <a:pt x="4764484" y="1896362"/>
                  <a:pt x="4768381" y="1881891"/>
                </a:cubicBezTo>
                <a:cubicBezTo>
                  <a:pt x="4771935" y="1873924"/>
                  <a:pt x="4777563" y="1869862"/>
                  <a:pt x="4779883" y="1862082"/>
                </a:cubicBezTo>
                <a:cubicBezTo>
                  <a:pt x="4786072" y="1773037"/>
                  <a:pt x="4777962" y="1780974"/>
                  <a:pt x="4768381" y="1723417"/>
                </a:cubicBezTo>
                <a:cubicBezTo>
                  <a:pt x="4757587" y="1659268"/>
                  <a:pt x="4770036" y="1687193"/>
                  <a:pt x="4756879" y="1657385"/>
                </a:cubicBezTo>
                <a:cubicBezTo>
                  <a:pt x="4759817" y="1633273"/>
                  <a:pt x="4753821" y="1608820"/>
                  <a:pt x="4751128" y="1578148"/>
                </a:cubicBezTo>
                <a:cubicBezTo>
                  <a:pt x="4751847" y="1566105"/>
                  <a:pt x="4744568" y="1554275"/>
                  <a:pt x="4745377" y="1545132"/>
                </a:cubicBezTo>
                <a:cubicBezTo>
                  <a:pt x="4745319" y="1488780"/>
                  <a:pt x="4761715" y="1430347"/>
                  <a:pt x="4751128" y="1360245"/>
                </a:cubicBezTo>
                <a:cubicBezTo>
                  <a:pt x="4754253" y="1348498"/>
                  <a:pt x="4756462" y="1337784"/>
                  <a:pt x="4756879" y="1327229"/>
                </a:cubicBezTo>
                <a:cubicBezTo>
                  <a:pt x="4759434" y="1319355"/>
                  <a:pt x="4763896" y="1291066"/>
                  <a:pt x="4768381" y="1281006"/>
                </a:cubicBezTo>
                <a:cubicBezTo>
                  <a:pt x="4771171" y="1274205"/>
                  <a:pt x="4776747" y="1269248"/>
                  <a:pt x="4779883" y="1261198"/>
                </a:cubicBezTo>
                <a:cubicBezTo>
                  <a:pt x="4782652" y="1250125"/>
                  <a:pt x="4779722" y="1242946"/>
                  <a:pt x="4785634" y="1234785"/>
                </a:cubicBezTo>
                <a:cubicBezTo>
                  <a:pt x="4791817" y="1220589"/>
                  <a:pt x="4808638" y="1195166"/>
                  <a:pt x="4808638" y="1195166"/>
                </a:cubicBezTo>
                <a:cubicBezTo>
                  <a:pt x="4820942" y="1125087"/>
                  <a:pt x="4797315" y="1197980"/>
                  <a:pt x="4831642" y="1155548"/>
                </a:cubicBezTo>
                <a:cubicBezTo>
                  <a:pt x="4834452" y="1150482"/>
                  <a:pt x="4835836" y="1142631"/>
                  <a:pt x="4837392" y="1135738"/>
                </a:cubicBezTo>
                <a:cubicBezTo>
                  <a:pt x="4843747" y="1124566"/>
                  <a:pt x="4850416" y="1119369"/>
                  <a:pt x="4854645" y="1109326"/>
                </a:cubicBezTo>
                <a:cubicBezTo>
                  <a:pt x="4863284" y="1092321"/>
                  <a:pt x="4877649" y="1056500"/>
                  <a:pt x="4877649" y="1056500"/>
                </a:cubicBezTo>
                <a:cubicBezTo>
                  <a:pt x="4880934" y="969331"/>
                  <a:pt x="4864120" y="1057549"/>
                  <a:pt x="4894902" y="1003676"/>
                </a:cubicBezTo>
                <a:cubicBezTo>
                  <a:pt x="4927540" y="929269"/>
                  <a:pt x="4896731" y="1007703"/>
                  <a:pt x="4917906" y="950850"/>
                </a:cubicBezTo>
                <a:cubicBezTo>
                  <a:pt x="4926371" y="936364"/>
                  <a:pt x="4927995" y="921492"/>
                  <a:pt x="4929408" y="904629"/>
                </a:cubicBezTo>
                <a:cubicBezTo>
                  <a:pt x="4934212" y="878427"/>
                  <a:pt x="4940909" y="825392"/>
                  <a:pt x="4940909" y="825391"/>
                </a:cubicBezTo>
                <a:cubicBezTo>
                  <a:pt x="4936658" y="781953"/>
                  <a:pt x="4932066" y="733291"/>
                  <a:pt x="4935159" y="680123"/>
                </a:cubicBezTo>
                <a:cubicBezTo>
                  <a:pt x="4935158" y="671002"/>
                  <a:pt x="4896074" y="598741"/>
                  <a:pt x="4894902" y="594281"/>
                </a:cubicBezTo>
                <a:cubicBezTo>
                  <a:pt x="4850692" y="544531"/>
                  <a:pt x="4897282" y="610572"/>
                  <a:pt x="4860396" y="528250"/>
                </a:cubicBezTo>
                <a:cubicBezTo>
                  <a:pt x="4855248" y="514985"/>
                  <a:pt x="4851901" y="500830"/>
                  <a:pt x="4843143" y="495234"/>
                </a:cubicBezTo>
                <a:cubicBezTo>
                  <a:pt x="4833968" y="486753"/>
                  <a:pt x="4815922" y="479211"/>
                  <a:pt x="4808638" y="468822"/>
                </a:cubicBezTo>
                <a:cubicBezTo>
                  <a:pt x="4718764" y="403090"/>
                  <a:pt x="4828995" y="507835"/>
                  <a:pt x="4756879" y="415997"/>
                </a:cubicBezTo>
                <a:cubicBezTo>
                  <a:pt x="4716210" y="377039"/>
                  <a:pt x="4684240" y="365365"/>
                  <a:pt x="4647611" y="330157"/>
                </a:cubicBezTo>
                <a:cubicBezTo>
                  <a:pt x="4617973" y="292579"/>
                  <a:pt x="4638435" y="306676"/>
                  <a:pt x="4601604" y="297141"/>
                </a:cubicBezTo>
                <a:cubicBezTo>
                  <a:pt x="4598787" y="291958"/>
                  <a:pt x="4595327" y="282665"/>
                  <a:pt x="4590102" y="277331"/>
                </a:cubicBezTo>
                <a:cubicBezTo>
                  <a:pt x="4570739" y="264344"/>
                  <a:pt x="4554246" y="261697"/>
                  <a:pt x="4532592" y="257522"/>
                </a:cubicBezTo>
                <a:cubicBezTo>
                  <a:pt x="4448306" y="205327"/>
                  <a:pt x="4549147" y="263523"/>
                  <a:pt x="4475083" y="231109"/>
                </a:cubicBezTo>
                <a:cubicBezTo>
                  <a:pt x="4470593" y="219849"/>
                  <a:pt x="4387299" y="179561"/>
                  <a:pt x="4360064" y="171681"/>
                </a:cubicBezTo>
                <a:cubicBezTo>
                  <a:pt x="4345268" y="165940"/>
                  <a:pt x="4321913" y="162537"/>
                  <a:pt x="4308306" y="158475"/>
                </a:cubicBezTo>
                <a:cubicBezTo>
                  <a:pt x="4194396" y="188447"/>
                  <a:pt x="3984969" y="112194"/>
                  <a:pt x="3773890" y="163141"/>
                </a:cubicBezTo>
                <a:cubicBezTo>
                  <a:pt x="3562811" y="214088"/>
                  <a:pt x="3447123" y="160566"/>
                  <a:pt x="3299974" y="167279"/>
                </a:cubicBezTo>
                <a:cubicBezTo>
                  <a:pt x="3152825" y="173992"/>
                  <a:pt x="2993656" y="141437"/>
                  <a:pt x="2795808" y="171681"/>
                </a:cubicBezTo>
                <a:cubicBezTo>
                  <a:pt x="2783040" y="170439"/>
                  <a:pt x="2767346" y="176089"/>
                  <a:pt x="2755551" y="178285"/>
                </a:cubicBezTo>
                <a:cubicBezTo>
                  <a:pt x="2708699" y="187161"/>
                  <a:pt x="2663993" y="184497"/>
                  <a:pt x="2606026" y="184888"/>
                </a:cubicBezTo>
                <a:cubicBezTo>
                  <a:pt x="2362142" y="236686"/>
                  <a:pt x="2207924" y="172756"/>
                  <a:pt x="2076940" y="198094"/>
                </a:cubicBezTo>
                <a:cubicBezTo>
                  <a:pt x="2062302" y="202322"/>
                  <a:pt x="2036922" y="203939"/>
                  <a:pt x="2019430" y="211301"/>
                </a:cubicBezTo>
                <a:cubicBezTo>
                  <a:pt x="2010390" y="215538"/>
                  <a:pt x="1995965" y="219098"/>
                  <a:pt x="1984925" y="224506"/>
                </a:cubicBezTo>
                <a:cubicBezTo>
                  <a:pt x="1952525" y="238559"/>
                  <a:pt x="1987177" y="262490"/>
                  <a:pt x="1979174" y="264125"/>
                </a:cubicBezTo>
                <a:close/>
              </a:path>
            </a:pathLst>
          </a:custGeom>
          <a:noFill/>
          <a:ln w="28575">
            <a:solidFill>
              <a:srgbClr val="00B050"/>
            </a:solidFill>
            <a:extLst>
              <a:ext uri="{C807C97D-BFC1-408E-A445-0C87EB9F89A2}">
                <ask:lineSketchStyleProps xmlns:ask="http://schemas.microsoft.com/office/drawing/2018/sketchyshapes" sd="1219033472">
                  <a:custGeom>
                    <a:avLst/>
                    <a:gdLst>
                      <a:gd name="connsiteX0" fmla="*/ 1979174 w 4940909"/>
                      <a:gd name="connsiteY0" fmla="*/ 230038 h 2582174"/>
                      <a:gd name="connsiteX1" fmla="*/ 1944668 w 4940909"/>
                      <a:gd name="connsiteY1" fmla="*/ 207034 h 2582174"/>
                      <a:gd name="connsiteX2" fmla="*/ 1927415 w 4940909"/>
                      <a:gd name="connsiteY2" fmla="*/ 189782 h 2582174"/>
                      <a:gd name="connsiteX3" fmla="*/ 1881408 w 4940909"/>
                      <a:gd name="connsiteY3" fmla="*/ 166778 h 2582174"/>
                      <a:gd name="connsiteX4" fmla="*/ 1818147 w 4940909"/>
                      <a:gd name="connsiteY4" fmla="*/ 132272 h 2582174"/>
                      <a:gd name="connsiteX5" fmla="*/ 1760638 w 4940909"/>
                      <a:gd name="connsiteY5" fmla="*/ 109268 h 2582174"/>
                      <a:gd name="connsiteX6" fmla="*/ 1657121 w 4940909"/>
                      <a:gd name="connsiteY6" fmla="*/ 86265 h 2582174"/>
                      <a:gd name="connsiteX7" fmla="*/ 1611113 w 4940909"/>
                      <a:gd name="connsiteY7" fmla="*/ 74763 h 2582174"/>
                      <a:gd name="connsiteX8" fmla="*/ 1507596 w 4940909"/>
                      <a:gd name="connsiteY8" fmla="*/ 57510 h 2582174"/>
                      <a:gd name="connsiteX9" fmla="*/ 1352321 w 4940909"/>
                      <a:gd name="connsiteY9" fmla="*/ 40257 h 2582174"/>
                      <a:gd name="connsiteX10" fmla="*/ 1294811 w 4940909"/>
                      <a:gd name="connsiteY10" fmla="*/ 28755 h 2582174"/>
                      <a:gd name="connsiteX11" fmla="*/ 1225800 w 4940909"/>
                      <a:gd name="connsiteY11" fmla="*/ 17253 h 2582174"/>
                      <a:gd name="connsiteX12" fmla="*/ 949755 w 4940909"/>
                      <a:gd name="connsiteY12" fmla="*/ 0 h 2582174"/>
                      <a:gd name="connsiteX13" fmla="*/ 426419 w 4940909"/>
                      <a:gd name="connsiteY13" fmla="*/ 11502 h 2582174"/>
                      <a:gd name="connsiteX14" fmla="*/ 363159 w 4940909"/>
                      <a:gd name="connsiteY14" fmla="*/ 28755 h 2582174"/>
                      <a:gd name="connsiteX15" fmla="*/ 305649 w 4940909"/>
                      <a:gd name="connsiteY15" fmla="*/ 46008 h 2582174"/>
                      <a:gd name="connsiteX16" fmla="*/ 265392 w 4940909"/>
                      <a:gd name="connsiteY16" fmla="*/ 63261 h 2582174"/>
                      <a:gd name="connsiteX17" fmla="*/ 230887 w 4940909"/>
                      <a:gd name="connsiteY17" fmla="*/ 86265 h 2582174"/>
                      <a:gd name="connsiteX18" fmla="*/ 213634 w 4940909"/>
                      <a:gd name="connsiteY18" fmla="*/ 103517 h 2582174"/>
                      <a:gd name="connsiteX19" fmla="*/ 167626 w 4940909"/>
                      <a:gd name="connsiteY19" fmla="*/ 132272 h 2582174"/>
                      <a:gd name="connsiteX20" fmla="*/ 144623 w 4940909"/>
                      <a:gd name="connsiteY20" fmla="*/ 161027 h 2582174"/>
                      <a:gd name="connsiteX21" fmla="*/ 121619 w 4940909"/>
                      <a:gd name="connsiteY21" fmla="*/ 178280 h 2582174"/>
                      <a:gd name="connsiteX22" fmla="*/ 115868 w 4940909"/>
                      <a:gd name="connsiteY22" fmla="*/ 195532 h 2582174"/>
                      <a:gd name="connsiteX23" fmla="*/ 87113 w 4940909"/>
                      <a:gd name="connsiteY23" fmla="*/ 235789 h 2582174"/>
                      <a:gd name="connsiteX24" fmla="*/ 81362 w 4940909"/>
                      <a:gd name="connsiteY24" fmla="*/ 253042 h 2582174"/>
                      <a:gd name="connsiteX25" fmla="*/ 41106 w 4940909"/>
                      <a:gd name="connsiteY25" fmla="*/ 339306 h 2582174"/>
                      <a:gd name="connsiteX26" fmla="*/ 35355 w 4940909"/>
                      <a:gd name="connsiteY26" fmla="*/ 368061 h 2582174"/>
                      <a:gd name="connsiteX27" fmla="*/ 29604 w 4940909"/>
                      <a:gd name="connsiteY27" fmla="*/ 408317 h 2582174"/>
                      <a:gd name="connsiteX28" fmla="*/ 18102 w 4940909"/>
                      <a:gd name="connsiteY28" fmla="*/ 425570 h 2582174"/>
                      <a:gd name="connsiteX29" fmla="*/ 6600 w 4940909"/>
                      <a:gd name="connsiteY29" fmla="*/ 621102 h 2582174"/>
                      <a:gd name="connsiteX30" fmla="*/ 12351 w 4940909"/>
                      <a:gd name="connsiteY30" fmla="*/ 638355 h 2582174"/>
                      <a:gd name="connsiteX31" fmla="*/ 23853 w 4940909"/>
                      <a:gd name="connsiteY31" fmla="*/ 661359 h 2582174"/>
                      <a:gd name="connsiteX32" fmla="*/ 41106 w 4940909"/>
                      <a:gd name="connsiteY32" fmla="*/ 690114 h 2582174"/>
                      <a:gd name="connsiteX33" fmla="*/ 52608 w 4940909"/>
                      <a:gd name="connsiteY33" fmla="*/ 724619 h 2582174"/>
                      <a:gd name="connsiteX34" fmla="*/ 75611 w 4940909"/>
                      <a:gd name="connsiteY34" fmla="*/ 782129 h 2582174"/>
                      <a:gd name="connsiteX35" fmla="*/ 87113 w 4940909"/>
                      <a:gd name="connsiteY35" fmla="*/ 828136 h 2582174"/>
                      <a:gd name="connsiteX36" fmla="*/ 92864 w 4940909"/>
                      <a:gd name="connsiteY36" fmla="*/ 856891 h 2582174"/>
                      <a:gd name="connsiteX37" fmla="*/ 104366 w 4940909"/>
                      <a:gd name="connsiteY37" fmla="*/ 879895 h 2582174"/>
                      <a:gd name="connsiteX38" fmla="*/ 127370 w 4940909"/>
                      <a:gd name="connsiteY38" fmla="*/ 1086929 h 2582174"/>
                      <a:gd name="connsiteX39" fmla="*/ 144623 w 4940909"/>
                      <a:gd name="connsiteY39" fmla="*/ 1253706 h 2582174"/>
                      <a:gd name="connsiteX40" fmla="*/ 150374 w 4940909"/>
                      <a:gd name="connsiteY40" fmla="*/ 1702280 h 2582174"/>
                      <a:gd name="connsiteX41" fmla="*/ 173377 w 4940909"/>
                      <a:gd name="connsiteY41" fmla="*/ 1851804 h 2582174"/>
                      <a:gd name="connsiteX42" fmla="*/ 190630 w 4940909"/>
                      <a:gd name="connsiteY42" fmla="*/ 1984076 h 2582174"/>
                      <a:gd name="connsiteX43" fmla="*/ 202132 w 4940909"/>
                      <a:gd name="connsiteY43" fmla="*/ 2064589 h 2582174"/>
                      <a:gd name="connsiteX44" fmla="*/ 225136 w 4940909"/>
                      <a:gd name="connsiteY44" fmla="*/ 2173857 h 2582174"/>
                      <a:gd name="connsiteX45" fmla="*/ 242389 w 4940909"/>
                      <a:gd name="connsiteY45" fmla="*/ 2260121 h 2582174"/>
                      <a:gd name="connsiteX46" fmla="*/ 271143 w 4940909"/>
                      <a:gd name="connsiteY46" fmla="*/ 2311880 h 2582174"/>
                      <a:gd name="connsiteX47" fmla="*/ 305649 w 4940909"/>
                      <a:gd name="connsiteY47" fmla="*/ 2357887 h 2582174"/>
                      <a:gd name="connsiteX48" fmla="*/ 340155 w 4940909"/>
                      <a:gd name="connsiteY48" fmla="*/ 2386642 h 2582174"/>
                      <a:gd name="connsiteX49" fmla="*/ 351657 w 4940909"/>
                      <a:gd name="connsiteY49" fmla="*/ 2403895 h 2582174"/>
                      <a:gd name="connsiteX50" fmla="*/ 409166 w 4940909"/>
                      <a:gd name="connsiteY50" fmla="*/ 2438400 h 2582174"/>
                      <a:gd name="connsiteX51" fmla="*/ 460925 w 4940909"/>
                      <a:gd name="connsiteY51" fmla="*/ 2467155 h 2582174"/>
                      <a:gd name="connsiteX52" fmla="*/ 483928 w 4940909"/>
                      <a:gd name="connsiteY52" fmla="*/ 2484408 h 2582174"/>
                      <a:gd name="connsiteX53" fmla="*/ 524185 w 4940909"/>
                      <a:gd name="connsiteY53" fmla="*/ 2501661 h 2582174"/>
                      <a:gd name="connsiteX54" fmla="*/ 610449 w 4940909"/>
                      <a:gd name="connsiteY54" fmla="*/ 2547668 h 2582174"/>
                      <a:gd name="connsiteX55" fmla="*/ 639204 w 4940909"/>
                      <a:gd name="connsiteY55" fmla="*/ 2553419 h 2582174"/>
                      <a:gd name="connsiteX56" fmla="*/ 679460 w 4940909"/>
                      <a:gd name="connsiteY56" fmla="*/ 2570672 h 2582174"/>
                      <a:gd name="connsiteX57" fmla="*/ 696713 w 4940909"/>
                      <a:gd name="connsiteY57" fmla="*/ 2582174 h 2582174"/>
                      <a:gd name="connsiteX58" fmla="*/ 1070525 w 4940909"/>
                      <a:gd name="connsiteY58" fmla="*/ 2576423 h 2582174"/>
                      <a:gd name="connsiteX59" fmla="*/ 1116532 w 4940909"/>
                      <a:gd name="connsiteY59" fmla="*/ 2564921 h 2582174"/>
                      <a:gd name="connsiteX60" fmla="*/ 1139536 w 4940909"/>
                      <a:gd name="connsiteY60" fmla="*/ 2553419 h 2582174"/>
                      <a:gd name="connsiteX61" fmla="*/ 1174042 w 4940909"/>
                      <a:gd name="connsiteY61" fmla="*/ 2547668 h 2582174"/>
                      <a:gd name="connsiteX62" fmla="*/ 1191294 w 4940909"/>
                      <a:gd name="connsiteY62" fmla="*/ 2536166 h 2582174"/>
                      <a:gd name="connsiteX63" fmla="*/ 1231551 w 4940909"/>
                      <a:gd name="connsiteY63" fmla="*/ 2518914 h 2582174"/>
                      <a:gd name="connsiteX64" fmla="*/ 1277559 w 4940909"/>
                      <a:gd name="connsiteY64" fmla="*/ 2501661 h 2582174"/>
                      <a:gd name="connsiteX65" fmla="*/ 1335068 w 4940909"/>
                      <a:gd name="connsiteY65" fmla="*/ 2478657 h 2582174"/>
                      <a:gd name="connsiteX66" fmla="*/ 1375325 w 4940909"/>
                      <a:gd name="connsiteY66" fmla="*/ 2455653 h 2582174"/>
                      <a:gd name="connsiteX67" fmla="*/ 1432834 w 4940909"/>
                      <a:gd name="connsiteY67" fmla="*/ 2432649 h 2582174"/>
                      <a:gd name="connsiteX68" fmla="*/ 1450087 w 4940909"/>
                      <a:gd name="connsiteY68" fmla="*/ 2421148 h 2582174"/>
                      <a:gd name="connsiteX69" fmla="*/ 1473091 w 4940909"/>
                      <a:gd name="connsiteY69" fmla="*/ 2415397 h 2582174"/>
                      <a:gd name="connsiteX70" fmla="*/ 1524849 w 4940909"/>
                      <a:gd name="connsiteY70" fmla="*/ 2398144 h 2582174"/>
                      <a:gd name="connsiteX71" fmla="*/ 1524849 w 4940909"/>
                      <a:gd name="connsiteY71" fmla="*/ 2398144 h 2582174"/>
                      <a:gd name="connsiteX72" fmla="*/ 1588109 w 4940909"/>
                      <a:gd name="connsiteY72" fmla="*/ 2369389 h 2582174"/>
                      <a:gd name="connsiteX73" fmla="*/ 1611113 w 4940909"/>
                      <a:gd name="connsiteY73" fmla="*/ 2363638 h 2582174"/>
                      <a:gd name="connsiteX74" fmla="*/ 1639868 w 4940909"/>
                      <a:gd name="connsiteY74" fmla="*/ 2352136 h 2582174"/>
                      <a:gd name="connsiteX75" fmla="*/ 1657121 w 4940909"/>
                      <a:gd name="connsiteY75" fmla="*/ 2346385 h 2582174"/>
                      <a:gd name="connsiteX76" fmla="*/ 1674374 w 4940909"/>
                      <a:gd name="connsiteY76" fmla="*/ 2334883 h 2582174"/>
                      <a:gd name="connsiteX77" fmla="*/ 1961921 w 4940909"/>
                      <a:gd name="connsiteY77" fmla="*/ 2346385 h 2582174"/>
                      <a:gd name="connsiteX78" fmla="*/ 2036683 w 4940909"/>
                      <a:gd name="connsiteY78" fmla="*/ 2357887 h 2582174"/>
                      <a:gd name="connsiteX79" fmla="*/ 2347234 w 4940909"/>
                      <a:gd name="connsiteY79" fmla="*/ 2363638 h 2582174"/>
                      <a:gd name="connsiteX80" fmla="*/ 2519762 w 4940909"/>
                      <a:gd name="connsiteY80" fmla="*/ 2357887 h 2582174"/>
                      <a:gd name="connsiteX81" fmla="*/ 2537015 w 4940909"/>
                      <a:gd name="connsiteY81" fmla="*/ 2352136 h 2582174"/>
                      <a:gd name="connsiteX82" fmla="*/ 2565770 w 4940909"/>
                      <a:gd name="connsiteY82" fmla="*/ 2340634 h 2582174"/>
                      <a:gd name="connsiteX83" fmla="*/ 2600276 w 4940909"/>
                      <a:gd name="connsiteY83" fmla="*/ 2334883 h 2582174"/>
                      <a:gd name="connsiteX84" fmla="*/ 2738298 w 4940909"/>
                      <a:gd name="connsiteY84" fmla="*/ 2329132 h 2582174"/>
                      <a:gd name="connsiteX85" fmla="*/ 2818811 w 4940909"/>
                      <a:gd name="connsiteY85" fmla="*/ 2323382 h 2582174"/>
                      <a:gd name="connsiteX86" fmla="*/ 2899325 w 4940909"/>
                      <a:gd name="connsiteY86" fmla="*/ 2271623 h 2582174"/>
                      <a:gd name="connsiteX87" fmla="*/ 2916577 w 4940909"/>
                      <a:gd name="connsiteY87" fmla="*/ 2260121 h 2582174"/>
                      <a:gd name="connsiteX88" fmla="*/ 2939581 w 4940909"/>
                      <a:gd name="connsiteY88" fmla="*/ 2248619 h 2582174"/>
                      <a:gd name="connsiteX89" fmla="*/ 2974087 w 4940909"/>
                      <a:gd name="connsiteY89" fmla="*/ 2219865 h 2582174"/>
                      <a:gd name="connsiteX90" fmla="*/ 3002842 w 4940909"/>
                      <a:gd name="connsiteY90" fmla="*/ 2208363 h 2582174"/>
                      <a:gd name="connsiteX91" fmla="*/ 3066102 w 4940909"/>
                      <a:gd name="connsiteY91" fmla="*/ 2173857 h 2582174"/>
                      <a:gd name="connsiteX92" fmla="*/ 3117860 w 4940909"/>
                      <a:gd name="connsiteY92" fmla="*/ 2168106 h 2582174"/>
                      <a:gd name="connsiteX93" fmla="*/ 3204125 w 4940909"/>
                      <a:gd name="connsiteY93" fmla="*/ 2145102 h 2582174"/>
                      <a:gd name="connsiteX94" fmla="*/ 3290389 w 4940909"/>
                      <a:gd name="connsiteY94" fmla="*/ 2133600 h 2582174"/>
                      <a:gd name="connsiteX95" fmla="*/ 3514676 w 4940909"/>
                      <a:gd name="connsiteY95" fmla="*/ 2139351 h 2582174"/>
                      <a:gd name="connsiteX96" fmla="*/ 3560683 w 4940909"/>
                      <a:gd name="connsiteY96" fmla="*/ 2145102 h 2582174"/>
                      <a:gd name="connsiteX97" fmla="*/ 3612442 w 4940909"/>
                      <a:gd name="connsiteY97" fmla="*/ 2162355 h 2582174"/>
                      <a:gd name="connsiteX98" fmla="*/ 3629694 w 4940909"/>
                      <a:gd name="connsiteY98" fmla="*/ 2173857 h 2582174"/>
                      <a:gd name="connsiteX99" fmla="*/ 3767717 w 4940909"/>
                      <a:gd name="connsiteY99" fmla="*/ 2185359 h 2582174"/>
                      <a:gd name="connsiteX100" fmla="*/ 4291053 w 4940909"/>
                      <a:gd name="connsiteY100" fmla="*/ 2179608 h 2582174"/>
                      <a:gd name="connsiteX101" fmla="*/ 4348562 w 4940909"/>
                      <a:gd name="connsiteY101" fmla="*/ 2156604 h 2582174"/>
                      <a:gd name="connsiteX102" fmla="*/ 4406072 w 4940909"/>
                      <a:gd name="connsiteY102" fmla="*/ 2145102 h 2582174"/>
                      <a:gd name="connsiteX103" fmla="*/ 4429076 w 4940909"/>
                      <a:gd name="connsiteY103" fmla="*/ 2133600 h 2582174"/>
                      <a:gd name="connsiteX104" fmla="*/ 4475083 w 4940909"/>
                      <a:gd name="connsiteY104" fmla="*/ 2099095 h 2582174"/>
                      <a:gd name="connsiteX105" fmla="*/ 4532592 w 4940909"/>
                      <a:gd name="connsiteY105" fmla="*/ 2070340 h 2582174"/>
                      <a:gd name="connsiteX106" fmla="*/ 4567098 w 4940909"/>
                      <a:gd name="connsiteY106" fmla="*/ 2030083 h 2582174"/>
                      <a:gd name="connsiteX107" fmla="*/ 4618857 w 4940909"/>
                      <a:gd name="connsiteY107" fmla="*/ 2001329 h 2582174"/>
                      <a:gd name="connsiteX108" fmla="*/ 4653362 w 4940909"/>
                      <a:gd name="connsiteY108" fmla="*/ 1949570 h 2582174"/>
                      <a:gd name="connsiteX109" fmla="*/ 4664864 w 4940909"/>
                      <a:gd name="connsiteY109" fmla="*/ 1932317 h 2582174"/>
                      <a:gd name="connsiteX110" fmla="*/ 4699370 w 4940909"/>
                      <a:gd name="connsiteY110" fmla="*/ 1863306 h 2582174"/>
                      <a:gd name="connsiteX111" fmla="*/ 4722374 w 4940909"/>
                      <a:gd name="connsiteY111" fmla="*/ 1823049 h 2582174"/>
                      <a:gd name="connsiteX112" fmla="*/ 4733876 w 4940909"/>
                      <a:gd name="connsiteY112" fmla="*/ 1777042 h 2582174"/>
                      <a:gd name="connsiteX113" fmla="*/ 4739626 w 4940909"/>
                      <a:gd name="connsiteY113" fmla="*/ 1742536 h 2582174"/>
                      <a:gd name="connsiteX114" fmla="*/ 4751128 w 4940909"/>
                      <a:gd name="connsiteY114" fmla="*/ 1719532 h 2582174"/>
                      <a:gd name="connsiteX115" fmla="*/ 4756879 w 4940909"/>
                      <a:gd name="connsiteY115" fmla="*/ 1696529 h 2582174"/>
                      <a:gd name="connsiteX116" fmla="*/ 4762630 w 4940909"/>
                      <a:gd name="connsiteY116" fmla="*/ 1679276 h 2582174"/>
                      <a:gd name="connsiteX117" fmla="*/ 4768381 w 4940909"/>
                      <a:gd name="connsiteY117" fmla="*/ 1639019 h 2582174"/>
                      <a:gd name="connsiteX118" fmla="*/ 4779883 w 4940909"/>
                      <a:gd name="connsiteY118" fmla="*/ 1621766 h 2582174"/>
                      <a:gd name="connsiteX119" fmla="*/ 4768381 w 4940909"/>
                      <a:gd name="connsiteY119" fmla="*/ 1500997 h 2582174"/>
                      <a:gd name="connsiteX120" fmla="*/ 4756879 w 4940909"/>
                      <a:gd name="connsiteY120" fmla="*/ 1443487 h 2582174"/>
                      <a:gd name="connsiteX121" fmla="*/ 4751128 w 4940909"/>
                      <a:gd name="connsiteY121" fmla="*/ 1374476 h 2582174"/>
                      <a:gd name="connsiteX122" fmla="*/ 4745377 w 4940909"/>
                      <a:gd name="connsiteY122" fmla="*/ 1345721 h 2582174"/>
                      <a:gd name="connsiteX123" fmla="*/ 4751128 w 4940909"/>
                      <a:gd name="connsiteY123" fmla="*/ 1184695 h 2582174"/>
                      <a:gd name="connsiteX124" fmla="*/ 4756879 w 4940909"/>
                      <a:gd name="connsiteY124" fmla="*/ 1155940 h 2582174"/>
                      <a:gd name="connsiteX125" fmla="*/ 4768381 w 4940909"/>
                      <a:gd name="connsiteY125" fmla="*/ 1115683 h 2582174"/>
                      <a:gd name="connsiteX126" fmla="*/ 4779883 w 4940909"/>
                      <a:gd name="connsiteY126" fmla="*/ 1098431 h 2582174"/>
                      <a:gd name="connsiteX127" fmla="*/ 4785634 w 4940909"/>
                      <a:gd name="connsiteY127" fmla="*/ 1075427 h 2582174"/>
                      <a:gd name="connsiteX128" fmla="*/ 4808638 w 4940909"/>
                      <a:gd name="connsiteY128" fmla="*/ 1040921 h 2582174"/>
                      <a:gd name="connsiteX129" fmla="*/ 4831642 w 4940909"/>
                      <a:gd name="connsiteY129" fmla="*/ 1006416 h 2582174"/>
                      <a:gd name="connsiteX130" fmla="*/ 4837392 w 4940909"/>
                      <a:gd name="connsiteY130" fmla="*/ 989163 h 2582174"/>
                      <a:gd name="connsiteX131" fmla="*/ 4854645 w 4940909"/>
                      <a:gd name="connsiteY131" fmla="*/ 966159 h 2582174"/>
                      <a:gd name="connsiteX132" fmla="*/ 4877649 w 4940909"/>
                      <a:gd name="connsiteY132" fmla="*/ 920151 h 2582174"/>
                      <a:gd name="connsiteX133" fmla="*/ 4894902 w 4940909"/>
                      <a:gd name="connsiteY133" fmla="*/ 874144 h 2582174"/>
                      <a:gd name="connsiteX134" fmla="*/ 4917906 w 4940909"/>
                      <a:gd name="connsiteY134" fmla="*/ 828136 h 2582174"/>
                      <a:gd name="connsiteX135" fmla="*/ 4929408 w 4940909"/>
                      <a:gd name="connsiteY135" fmla="*/ 787880 h 2582174"/>
                      <a:gd name="connsiteX136" fmla="*/ 4940909 w 4940909"/>
                      <a:gd name="connsiteY136" fmla="*/ 718868 h 2582174"/>
                      <a:gd name="connsiteX137" fmla="*/ 4935159 w 4940909"/>
                      <a:gd name="connsiteY137" fmla="*/ 592348 h 2582174"/>
                      <a:gd name="connsiteX138" fmla="*/ 4894902 w 4940909"/>
                      <a:gd name="connsiteY138" fmla="*/ 517585 h 2582174"/>
                      <a:gd name="connsiteX139" fmla="*/ 4860396 w 4940909"/>
                      <a:gd name="connsiteY139" fmla="*/ 460076 h 2582174"/>
                      <a:gd name="connsiteX140" fmla="*/ 4843143 w 4940909"/>
                      <a:gd name="connsiteY140" fmla="*/ 431321 h 2582174"/>
                      <a:gd name="connsiteX141" fmla="*/ 4808638 w 4940909"/>
                      <a:gd name="connsiteY141" fmla="*/ 408317 h 2582174"/>
                      <a:gd name="connsiteX142" fmla="*/ 4756879 w 4940909"/>
                      <a:gd name="connsiteY142" fmla="*/ 362310 h 2582174"/>
                      <a:gd name="connsiteX143" fmla="*/ 4647611 w 4940909"/>
                      <a:gd name="connsiteY143" fmla="*/ 287548 h 2582174"/>
                      <a:gd name="connsiteX144" fmla="*/ 4601604 w 4940909"/>
                      <a:gd name="connsiteY144" fmla="*/ 258793 h 2582174"/>
                      <a:gd name="connsiteX145" fmla="*/ 4590102 w 4940909"/>
                      <a:gd name="connsiteY145" fmla="*/ 241540 h 2582174"/>
                      <a:gd name="connsiteX146" fmla="*/ 4532592 w 4940909"/>
                      <a:gd name="connsiteY146" fmla="*/ 224287 h 2582174"/>
                      <a:gd name="connsiteX147" fmla="*/ 4475083 w 4940909"/>
                      <a:gd name="connsiteY147" fmla="*/ 201283 h 2582174"/>
                      <a:gd name="connsiteX148" fmla="*/ 4360064 w 4940909"/>
                      <a:gd name="connsiteY148" fmla="*/ 149525 h 2582174"/>
                      <a:gd name="connsiteX149" fmla="*/ 4308306 w 4940909"/>
                      <a:gd name="connsiteY149" fmla="*/ 138023 h 2582174"/>
                      <a:gd name="connsiteX150" fmla="*/ 2795808 w 4940909"/>
                      <a:gd name="connsiteY150" fmla="*/ 149525 h 2582174"/>
                      <a:gd name="connsiteX151" fmla="*/ 2755551 w 4940909"/>
                      <a:gd name="connsiteY151" fmla="*/ 155276 h 2582174"/>
                      <a:gd name="connsiteX152" fmla="*/ 2606026 w 4940909"/>
                      <a:gd name="connsiteY152" fmla="*/ 161027 h 2582174"/>
                      <a:gd name="connsiteX153" fmla="*/ 2076940 w 4940909"/>
                      <a:gd name="connsiteY153" fmla="*/ 172529 h 2582174"/>
                      <a:gd name="connsiteX154" fmla="*/ 2019430 w 4940909"/>
                      <a:gd name="connsiteY154" fmla="*/ 184031 h 2582174"/>
                      <a:gd name="connsiteX155" fmla="*/ 1984925 w 4940909"/>
                      <a:gd name="connsiteY155" fmla="*/ 195532 h 2582174"/>
                      <a:gd name="connsiteX156" fmla="*/ 1979174 w 4940909"/>
                      <a:gd name="connsiteY156" fmla="*/ 230038 h 258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40909" h="2582174">
                        <a:moveTo>
                          <a:pt x="1979174" y="230038"/>
                        </a:moveTo>
                        <a:cubicBezTo>
                          <a:pt x="1972465" y="231955"/>
                          <a:pt x="1955580" y="215521"/>
                          <a:pt x="1944668" y="207034"/>
                        </a:cubicBezTo>
                        <a:cubicBezTo>
                          <a:pt x="1938248" y="202041"/>
                          <a:pt x="1933921" y="194662"/>
                          <a:pt x="1927415" y="189782"/>
                        </a:cubicBezTo>
                        <a:cubicBezTo>
                          <a:pt x="1905685" y="173485"/>
                          <a:pt x="1902636" y="173854"/>
                          <a:pt x="1881408" y="166778"/>
                        </a:cubicBezTo>
                        <a:cubicBezTo>
                          <a:pt x="1776083" y="91546"/>
                          <a:pt x="1885254" y="162097"/>
                          <a:pt x="1818147" y="132272"/>
                        </a:cubicBezTo>
                        <a:cubicBezTo>
                          <a:pt x="1757377" y="105263"/>
                          <a:pt x="1821019" y="121345"/>
                          <a:pt x="1760638" y="109268"/>
                        </a:cubicBezTo>
                        <a:cubicBezTo>
                          <a:pt x="1687643" y="77986"/>
                          <a:pt x="1754176" y="101590"/>
                          <a:pt x="1657121" y="86265"/>
                        </a:cubicBezTo>
                        <a:cubicBezTo>
                          <a:pt x="1641506" y="83800"/>
                          <a:pt x="1626516" y="78318"/>
                          <a:pt x="1611113" y="74763"/>
                        </a:cubicBezTo>
                        <a:cubicBezTo>
                          <a:pt x="1577029" y="66897"/>
                          <a:pt x="1542178" y="62450"/>
                          <a:pt x="1507596" y="57510"/>
                        </a:cubicBezTo>
                        <a:cubicBezTo>
                          <a:pt x="1434368" y="28218"/>
                          <a:pt x="1510732" y="55108"/>
                          <a:pt x="1352321" y="40257"/>
                        </a:cubicBezTo>
                        <a:cubicBezTo>
                          <a:pt x="1332857" y="38432"/>
                          <a:pt x="1314045" y="32252"/>
                          <a:pt x="1294811" y="28755"/>
                        </a:cubicBezTo>
                        <a:cubicBezTo>
                          <a:pt x="1271866" y="24583"/>
                          <a:pt x="1248999" y="19632"/>
                          <a:pt x="1225800" y="17253"/>
                        </a:cubicBezTo>
                        <a:cubicBezTo>
                          <a:pt x="1131686" y="7600"/>
                          <a:pt x="1043662" y="4472"/>
                          <a:pt x="949755" y="0"/>
                        </a:cubicBezTo>
                        <a:lnTo>
                          <a:pt x="426419" y="11502"/>
                        </a:lnTo>
                        <a:cubicBezTo>
                          <a:pt x="391932" y="12569"/>
                          <a:pt x="393708" y="18572"/>
                          <a:pt x="363159" y="28755"/>
                        </a:cubicBezTo>
                        <a:cubicBezTo>
                          <a:pt x="338392" y="37011"/>
                          <a:pt x="332315" y="32675"/>
                          <a:pt x="305649" y="46008"/>
                        </a:cubicBezTo>
                        <a:cubicBezTo>
                          <a:pt x="277223" y="60221"/>
                          <a:pt x="290778" y="54799"/>
                          <a:pt x="265392" y="63261"/>
                        </a:cubicBezTo>
                        <a:cubicBezTo>
                          <a:pt x="253890" y="70929"/>
                          <a:pt x="241799" y="77778"/>
                          <a:pt x="230887" y="86265"/>
                        </a:cubicBezTo>
                        <a:cubicBezTo>
                          <a:pt x="224467" y="91258"/>
                          <a:pt x="220211" y="98734"/>
                          <a:pt x="213634" y="103517"/>
                        </a:cubicBezTo>
                        <a:cubicBezTo>
                          <a:pt x="199008" y="114154"/>
                          <a:pt x="167626" y="132272"/>
                          <a:pt x="167626" y="132272"/>
                        </a:cubicBezTo>
                        <a:cubicBezTo>
                          <a:pt x="159958" y="141857"/>
                          <a:pt x="153302" y="152347"/>
                          <a:pt x="144623" y="161027"/>
                        </a:cubicBezTo>
                        <a:cubicBezTo>
                          <a:pt x="137845" y="167805"/>
                          <a:pt x="127755" y="170917"/>
                          <a:pt x="121619" y="178280"/>
                        </a:cubicBezTo>
                        <a:cubicBezTo>
                          <a:pt x="117738" y="182937"/>
                          <a:pt x="118987" y="190334"/>
                          <a:pt x="115868" y="195532"/>
                        </a:cubicBezTo>
                        <a:cubicBezTo>
                          <a:pt x="107384" y="209673"/>
                          <a:pt x="96698" y="222370"/>
                          <a:pt x="87113" y="235789"/>
                        </a:cubicBezTo>
                        <a:cubicBezTo>
                          <a:pt x="85196" y="241540"/>
                          <a:pt x="84073" y="247620"/>
                          <a:pt x="81362" y="253042"/>
                        </a:cubicBezTo>
                        <a:cubicBezTo>
                          <a:pt x="62640" y="290486"/>
                          <a:pt x="51353" y="288070"/>
                          <a:pt x="41106" y="339306"/>
                        </a:cubicBezTo>
                        <a:cubicBezTo>
                          <a:pt x="39189" y="348891"/>
                          <a:pt x="36962" y="358419"/>
                          <a:pt x="35355" y="368061"/>
                        </a:cubicBezTo>
                        <a:cubicBezTo>
                          <a:pt x="33127" y="381431"/>
                          <a:pt x="33499" y="395334"/>
                          <a:pt x="29604" y="408317"/>
                        </a:cubicBezTo>
                        <a:cubicBezTo>
                          <a:pt x="27618" y="414937"/>
                          <a:pt x="21936" y="419819"/>
                          <a:pt x="18102" y="425570"/>
                        </a:cubicBezTo>
                        <a:cubicBezTo>
                          <a:pt x="-2320" y="534484"/>
                          <a:pt x="-4426" y="505329"/>
                          <a:pt x="6600" y="621102"/>
                        </a:cubicBezTo>
                        <a:cubicBezTo>
                          <a:pt x="7175" y="627137"/>
                          <a:pt x="9963" y="632783"/>
                          <a:pt x="12351" y="638355"/>
                        </a:cubicBezTo>
                        <a:cubicBezTo>
                          <a:pt x="15728" y="646235"/>
                          <a:pt x="19690" y="653865"/>
                          <a:pt x="23853" y="661359"/>
                        </a:cubicBezTo>
                        <a:cubicBezTo>
                          <a:pt x="29281" y="671130"/>
                          <a:pt x="36480" y="679938"/>
                          <a:pt x="41106" y="690114"/>
                        </a:cubicBezTo>
                        <a:cubicBezTo>
                          <a:pt x="46123" y="701151"/>
                          <a:pt x="48105" y="713362"/>
                          <a:pt x="52608" y="724619"/>
                        </a:cubicBezTo>
                        <a:cubicBezTo>
                          <a:pt x="60276" y="743789"/>
                          <a:pt x="71562" y="761883"/>
                          <a:pt x="75611" y="782129"/>
                        </a:cubicBezTo>
                        <a:cubicBezTo>
                          <a:pt x="96810" y="888121"/>
                          <a:pt x="69428" y="757394"/>
                          <a:pt x="87113" y="828136"/>
                        </a:cubicBezTo>
                        <a:cubicBezTo>
                          <a:pt x="89484" y="837619"/>
                          <a:pt x="89773" y="847618"/>
                          <a:pt x="92864" y="856891"/>
                        </a:cubicBezTo>
                        <a:cubicBezTo>
                          <a:pt x="95575" y="865024"/>
                          <a:pt x="100532" y="872227"/>
                          <a:pt x="104366" y="879895"/>
                        </a:cubicBezTo>
                        <a:cubicBezTo>
                          <a:pt x="121736" y="966743"/>
                          <a:pt x="109727" y="901676"/>
                          <a:pt x="127370" y="1086929"/>
                        </a:cubicBezTo>
                        <a:cubicBezTo>
                          <a:pt x="139229" y="1211442"/>
                          <a:pt x="125922" y="1085402"/>
                          <a:pt x="144623" y="1253706"/>
                        </a:cubicBezTo>
                        <a:cubicBezTo>
                          <a:pt x="146540" y="1403231"/>
                          <a:pt x="144457" y="1552860"/>
                          <a:pt x="150374" y="1702280"/>
                        </a:cubicBezTo>
                        <a:cubicBezTo>
                          <a:pt x="154157" y="1797803"/>
                          <a:pt x="155509" y="1798199"/>
                          <a:pt x="173377" y="1851804"/>
                        </a:cubicBezTo>
                        <a:cubicBezTo>
                          <a:pt x="183909" y="1946591"/>
                          <a:pt x="173882" y="1861260"/>
                          <a:pt x="190630" y="1984076"/>
                        </a:cubicBezTo>
                        <a:cubicBezTo>
                          <a:pt x="193321" y="2003809"/>
                          <a:pt x="197240" y="2043391"/>
                          <a:pt x="202132" y="2064589"/>
                        </a:cubicBezTo>
                        <a:cubicBezTo>
                          <a:pt x="219607" y="2140316"/>
                          <a:pt x="212064" y="2069280"/>
                          <a:pt x="225136" y="2173857"/>
                        </a:cubicBezTo>
                        <a:cubicBezTo>
                          <a:pt x="230127" y="2213782"/>
                          <a:pt x="228891" y="2223001"/>
                          <a:pt x="242389" y="2260121"/>
                        </a:cubicBezTo>
                        <a:cubicBezTo>
                          <a:pt x="248409" y="2276675"/>
                          <a:pt x="263146" y="2297218"/>
                          <a:pt x="271143" y="2311880"/>
                        </a:cubicBezTo>
                        <a:cubicBezTo>
                          <a:pt x="294392" y="2354504"/>
                          <a:pt x="276135" y="2338211"/>
                          <a:pt x="305649" y="2357887"/>
                        </a:cubicBezTo>
                        <a:cubicBezTo>
                          <a:pt x="333672" y="2399921"/>
                          <a:pt x="296376" y="2350159"/>
                          <a:pt x="340155" y="2386642"/>
                        </a:cubicBezTo>
                        <a:cubicBezTo>
                          <a:pt x="345465" y="2391067"/>
                          <a:pt x="346128" y="2399748"/>
                          <a:pt x="351657" y="2403895"/>
                        </a:cubicBezTo>
                        <a:cubicBezTo>
                          <a:pt x="369541" y="2417308"/>
                          <a:pt x="389819" y="2427199"/>
                          <a:pt x="409166" y="2438400"/>
                        </a:cubicBezTo>
                        <a:cubicBezTo>
                          <a:pt x="426247" y="2448289"/>
                          <a:pt x="445136" y="2455313"/>
                          <a:pt x="460925" y="2467155"/>
                        </a:cubicBezTo>
                        <a:cubicBezTo>
                          <a:pt x="468593" y="2472906"/>
                          <a:pt x="475514" y="2479818"/>
                          <a:pt x="483928" y="2484408"/>
                        </a:cubicBezTo>
                        <a:cubicBezTo>
                          <a:pt x="496745" y="2491399"/>
                          <a:pt x="511127" y="2495132"/>
                          <a:pt x="524185" y="2501661"/>
                        </a:cubicBezTo>
                        <a:cubicBezTo>
                          <a:pt x="532817" y="2505977"/>
                          <a:pt x="593714" y="2541583"/>
                          <a:pt x="610449" y="2547668"/>
                        </a:cubicBezTo>
                        <a:cubicBezTo>
                          <a:pt x="619635" y="2551008"/>
                          <a:pt x="629619" y="2551502"/>
                          <a:pt x="639204" y="2553419"/>
                        </a:cubicBezTo>
                        <a:cubicBezTo>
                          <a:pt x="682519" y="2582296"/>
                          <a:pt x="627469" y="2548390"/>
                          <a:pt x="679460" y="2570672"/>
                        </a:cubicBezTo>
                        <a:cubicBezTo>
                          <a:pt x="685813" y="2573395"/>
                          <a:pt x="690962" y="2578340"/>
                          <a:pt x="696713" y="2582174"/>
                        </a:cubicBezTo>
                        <a:lnTo>
                          <a:pt x="1070525" y="2576423"/>
                        </a:lnTo>
                        <a:cubicBezTo>
                          <a:pt x="1080169" y="2576147"/>
                          <a:pt x="1105545" y="2569630"/>
                          <a:pt x="1116532" y="2564921"/>
                        </a:cubicBezTo>
                        <a:cubicBezTo>
                          <a:pt x="1124412" y="2561544"/>
                          <a:pt x="1131324" y="2555882"/>
                          <a:pt x="1139536" y="2553419"/>
                        </a:cubicBezTo>
                        <a:cubicBezTo>
                          <a:pt x="1150705" y="2550068"/>
                          <a:pt x="1162540" y="2549585"/>
                          <a:pt x="1174042" y="2547668"/>
                        </a:cubicBezTo>
                        <a:cubicBezTo>
                          <a:pt x="1179793" y="2543834"/>
                          <a:pt x="1185112" y="2539257"/>
                          <a:pt x="1191294" y="2536166"/>
                        </a:cubicBezTo>
                        <a:cubicBezTo>
                          <a:pt x="1204352" y="2529637"/>
                          <a:pt x="1217996" y="2524336"/>
                          <a:pt x="1231551" y="2518914"/>
                        </a:cubicBezTo>
                        <a:cubicBezTo>
                          <a:pt x="1271447" y="2502956"/>
                          <a:pt x="1221294" y="2527236"/>
                          <a:pt x="1277559" y="2501661"/>
                        </a:cubicBezTo>
                        <a:cubicBezTo>
                          <a:pt x="1328373" y="2478563"/>
                          <a:pt x="1293909" y="2488947"/>
                          <a:pt x="1335068" y="2478657"/>
                        </a:cubicBezTo>
                        <a:cubicBezTo>
                          <a:pt x="1369037" y="2444688"/>
                          <a:pt x="1333617" y="2474190"/>
                          <a:pt x="1375325" y="2455653"/>
                        </a:cubicBezTo>
                        <a:cubicBezTo>
                          <a:pt x="1436094" y="2428644"/>
                          <a:pt x="1372452" y="2444725"/>
                          <a:pt x="1432834" y="2432649"/>
                        </a:cubicBezTo>
                        <a:cubicBezTo>
                          <a:pt x="1438585" y="2428815"/>
                          <a:pt x="1443734" y="2423871"/>
                          <a:pt x="1450087" y="2421148"/>
                        </a:cubicBezTo>
                        <a:cubicBezTo>
                          <a:pt x="1457352" y="2418035"/>
                          <a:pt x="1465537" y="2417721"/>
                          <a:pt x="1473091" y="2415397"/>
                        </a:cubicBezTo>
                        <a:cubicBezTo>
                          <a:pt x="1490473" y="2410049"/>
                          <a:pt x="1507596" y="2403895"/>
                          <a:pt x="1524849" y="2398144"/>
                        </a:cubicBezTo>
                        <a:lnTo>
                          <a:pt x="1524849" y="2398144"/>
                        </a:lnTo>
                        <a:cubicBezTo>
                          <a:pt x="1547449" y="2386844"/>
                          <a:pt x="1562898" y="2378557"/>
                          <a:pt x="1588109" y="2369389"/>
                        </a:cubicBezTo>
                        <a:cubicBezTo>
                          <a:pt x="1595537" y="2366688"/>
                          <a:pt x="1603615" y="2366137"/>
                          <a:pt x="1611113" y="2363638"/>
                        </a:cubicBezTo>
                        <a:cubicBezTo>
                          <a:pt x="1620907" y="2360373"/>
                          <a:pt x="1630202" y="2355761"/>
                          <a:pt x="1639868" y="2352136"/>
                        </a:cubicBezTo>
                        <a:cubicBezTo>
                          <a:pt x="1645544" y="2350007"/>
                          <a:pt x="1651699" y="2349096"/>
                          <a:pt x="1657121" y="2346385"/>
                        </a:cubicBezTo>
                        <a:cubicBezTo>
                          <a:pt x="1663303" y="2343294"/>
                          <a:pt x="1668623" y="2338717"/>
                          <a:pt x="1674374" y="2334883"/>
                        </a:cubicBezTo>
                        <a:cubicBezTo>
                          <a:pt x="1770223" y="2338717"/>
                          <a:pt x="1866188" y="2340307"/>
                          <a:pt x="1961921" y="2346385"/>
                        </a:cubicBezTo>
                        <a:cubicBezTo>
                          <a:pt x="1987084" y="2347983"/>
                          <a:pt x="2011494" y="2356759"/>
                          <a:pt x="2036683" y="2357887"/>
                        </a:cubicBezTo>
                        <a:cubicBezTo>
                          <a:pt x="2140114" y="2362518"/>
                          <a:pt x="2243717" y="2361721"/>
                          <a:pt x="2347234" y="2363638"/>
                        </a:cubicBezTo>
                        <a:cubicBezTo>
                          <a:pt x="2404743" y="2361721"/>
                          <a:pt x="2462326" y="2361368"/>
                          <a:pt x="2519762" y="2357887"/>
                        </a:cubicBezTo>
                        <a:cubicBezTo>
                          <a:pt x="2525813" y="2357520"/>
                          <a:pt x="2531339" y="2354265"/>
                          <a:pt x="2537015" y="2352136"/>
                        </a:cubicBezTo>
                        <a:cubicBezTo>
                          <a:pt x="2546681" y="2348511"/>
                          <a:pt x="2555810" y="2343350"/>
                          <a:pt x="2565770" y="2340634"/>
                        </a:cubicBezTo>
                        <a:cubicBezTo>
                          <a:pt x="2577020" y="2337566"/>
                          <a:pt x="2588641" y="2335659"/>
                          <a:pt x="2600276" y="2334883"/>
                        </a:cubicBezTo>
                        <a:cubicBezTo>
                          <a:pt x="2646221" y="2331820"/>
                          <a:pt x="2692314" y="2331552"/>
                          <a:pt x="2738298" y="2329132"/>
                        </a:cubicBezTo>
                        <a:cubicBezTo>
                          <a:pt x="2765167" y="2327718"/>
                          <a:pt x="2791973" y="2325299"/>
                          <a:pt x="2818811" y="2323382"/>
                        </a:cubicBezTo>
                        <a:cubicBezTo>
                          <a:pt x="2874237" y="2295669"/>
                          <a:pt x="2837403" y="2316658"/>
                          <a:pt x="2899325" y="2271623"/>
                        </a:cubicBezTo>
                        <a:cubicBezTo>
                          <a:pt x="2904915" y="2267558"/>
                          <a:pt x="2910576" y="2263550"/>
                          <a:pt x="2916577" y="2260121"/>
                        </a:cubicBezTo>
                        <a:cubicBezTo>
                          <a:pt x="2924020" y="2255867"/>
                          <a:pt x="2932558" y="2253535"/>
                          <a:pt x="2939581" y="2248619"/>
                        </a:cubicBezTo>
                        <a:cubicBezTo>
                          <a:pt x="2951847" y="2240033"/>
                          <a:pt x="2961456" y="2227903"/>
                          <a:pt x="2974087" y="2219865"/>
                        </a:cubicBezTo>
                        <a:cubicBezTo>
                          <a:pt x="2982796" y="2214323"/>
                          <a:pt x="2993609" y="2212980"/>
                          <a:pt x="3002842" y="2208363"/>
                        </a:cubicBezTo>
                        <a:cubicBezTo>
                          <a:pt x="3024326" y="2197621"/>
                          <a:pt x="3043431" y="2181792"/>
                          <a:pt x="3066102" y="2173857"/>
                        </a:cubicBezTo>
                        <a:cubicBezTo>
                          <a:pt x="3082486" y="2168122"/>
                          <a:pt x="3100607" y="2170023"/>
                          <a:pt x="3117860" y="2168106"/>
                        </a:cubicBezTo>
                        <a:cubicBezTo>
                          <a:pt x="3146615" y="2160438"/>
                          <a:pt x="3175105" y="2151697"/>
                          <a:pt x="3204125" y="2145102"/>
                        </a:cubicBezTo>
                        <a:cubicBezTo>
                          <a:pt x="3213827" y="2142897"/>
                          <a:pt x="3283214" y="2134497"/>
                          <a:pt x="3290389" y="2133600"/>
                        </a:cubicBezTo>
                        <a:lnTo>
                          <a:pt x="3514676" y="2139351"/>
                        </a:lnTo>
                        <a:cubicBezTo>
                          <a:pt x="3530117" y="2140008"/>
                          <a:pt x="3545639" y="2141562"/>
                          <a:pt x="3560683" y="2145102"/>
                        </a:cubicBezTo>
                        <a:cubicBezTo>
                          <a:pt x="3578386" y="2149267"/>
                          <a:pt x="3595189" y="2156604"/>
                          <a:pt x="3612442" y="2162355"/>
                        </a:cubicBezTo>
                        <a:cubicBezTo>
                          <a:pt x="3618193" y="2166189"/>
                          <a:pt x="3623026" y="2172038"/>
                          <a:pt x="3629694" y="2173857"/>
                        </a:cubicBezTo>
                        <a:cubicBezTo>
                          <a:pt x="3652437" y="2180060"/>
                          <a:pt x="3767171" y="2185325"/>
                          <a:pt x="3767717" y="2185359"/>
                        </a:cubicBezTo>
                        <a:lnTo>
                          <a:pt x="4291053" y="2179608"/>
                        </a:lnTo>
                        <a:cubicBezTo>
                          <a:pt x="4325897" y="2178882"/>
                          <a:pt x="4316997" y="2170633"/>
                          <a:pt x="4348562" y="2156604"/>
                        </a:cubicBezTo>
                        <a:cubicBezTo>
                          <a:pt x="4358857" y="2152029"/>
                          <a:pt x="4399209" y="2146246"/>
                          <a:pt x="4406072" y="2145102"/>
                        </a:cubicBezTo>
                        <a:cubicBezTo>
                          <a:pt x="4413740" y="2141268"/>
                          <a:pt x="4421943" y="2138355"/>
                          <a:pt x="4429076" y="2133600"/>
                        </a:cubicBezTo>
                        <a:cubicBezTo>
                          <a:pt x="4445026" y="2122967"/>
                          <a:pt x="4457285" y="2106214"/>
                          <a:pt x="4475083" y="2099095"/>
                        </a:cubicBezTo>
                        <a:cubicBezTo>
                          <a:pt x="4499332" y="2089395"/>
                          <a:pt x="4511102" y="2086458"/>
                          <a:pt x="4532592" y="2070340"/>
                        </a:cubicBezTo>
                        <a:cubicBezTo>
                          <a:pt x="4577435" y="2036707"/>
                          <a:pt x="4520437" y="2070910"/>
                          <a:pt x="4567098" y="2030083"/>
                        </a:cubicBezTo>
                        <a:cubicBezTo>
                          <a:pt x="4576724" y="2021661"/>
                          <a:pt x="4606166" y="2007675"/>
                          <a:pt x="4618857" y="2001329"/>
                        </a:cubicBezTo>
                        <a:lnTo>
                          <a:pt x="4653362" y="1949570"/>
                        </a:lnTo>
                        <a:cubicBezTo>
                          <a:pt x="4657196" y="1943819"/>
                          <a:pt x="4662141" y="1938670"/>
                          <a:pt x="4664864" y="1932317"/>
                        </a:cubicBezTo>
                        <a:cubicBezTo>
                          <a:pt x="4694607" y="1862918"/>
                          <a:pt x="4668414" y="1919027"/>
                          <a:pt x="4699370" y="1863306"/>
                        </a:cubicBezTo>
                        <a:cubicBezTo>
                          <a:pt x="4723692" y="1819527"/>
                          <a:pt x="4698273" y="1859201"/>
                          <a:pt x="4722374" y="1823049"/>
                        </a:cubicBezTo>
                        <a:cubicBezTo>
                          <a:pt x="4726208" y="1807713"/>
                          <a:pt x="4730564" y="1792499"/>
                          <a:pt x="4733876" y="1777042"/>
                        </a:cubicBezTo>
                        <a:cubicBezTo>
                          <a:pt x="4736319" y="1765640"/>
                          <a:pt x="4736276" y="1753705"/>
                          <a:pt x="4739626" y="1742536"/>
                        </a:cubicBezTo>
                        <a:cubicBezTo>
                          <a:pt x="4742089" y="1734324"/>
                          <a:pt x="4748118" y="1727559"/>
                          <a:pt x="4751128" y="1719532"/>
                        </a:cubicBezTo>
                        <a:cubicBezTo>
                          <a:pt x="4753903" y="1712132"/>
                          <a:pt x="4754708" y="1704129"/>
                          <a:pt x="4756879" y="1696529"/>
                        </a:cubicBezTo>
                        <a:cubicBezTo>
                          <a:pt x="4758544" y="1690700"/>
                          <a:pt x="4760713" y="1685027"/>
                          <a:pt x="4762630" y="1679276"/>
                        </a:cubicBezTo>
                        <a:cubicBezTo>
                          <a:pt x="4764547" y="1665857"/>
                          <a:pt x="4764486" y="1652003"/>
                          <a:pt x="4768381" y="1639019"/>
                        </a:cubicBezTo>
                        <a:cubicBezTo>
                          <a:pt x="4770367" y="1632399"/>
                          <a:pt x="4779520" y="1628668"/>
                          <a:pt x="4779883" y="1621766"/>
                        </a:cubicBezTo>
                        <a:cubicBezTo>
                          <a:pt x="4783909" y="1545279"/>
                          <a:pt x="4776856" y="1551844"/>
                          <a:pt x="4768381" y="1500997"/>
                        </a:cubicBezTo>
                        <a:cubicBezTo>
                          <a:pt x="4759570" y="1448130"/>
                          <a:pt x="4767902" y="1476555"/>
                          <a:pt x="4756879" y="1443487"/>
                        </a:cubicBezTo>
                        <a:cubicBezTo>
                          <a:pt x="4754962" y="1420483"/>
                          <a:pt x="4753825" y="1397401"/>
                          <a:pt x="4751128" y="1374476"/>
                        </a:cubicBezTo>
                        <a:cubicBezTo>
                          <a:pt x="4749986" y="1364768"/>
                          <a:pt x="4745377" y="1355496"/>
                          <a:pt x="4745377" y="1345721"/>
                        </a:cubicBezTo>
                        <a:cubicBezTo>
                          <a:pt x="4745377" y="1292011"/>
                          <a:pt x="4747879" y="1238306"/>
                          <a:pt x="4751128" y="1184695"/>
                        </a:cubicBezTo>
                        <a:cubicBezTo>
                          <a:pt x="4751719" y="1174938"/>
                          <a:pt x="4754759" y="1165482"/>
                          <a:pt x="4756879" y="1155940"/>
                        </a:cubicBezTo>
                        <a:cubicBezTo>
                          <a:pt x="4758353" y="1149307"/>
                          <a:pt x="4764539" y="1123368"/>
                          <a:pt x="4768381" y="1115683"/>
                        </a:cubicBezTo>
                        <a:cubicBezTo>
                          <a:pt x="4771472" y="1109501"/>
                          <a:pt x="4776049" y="1104182"/>
                          <a:pt x="4779883" y="1098431"/>
                        </a:cubicBezTo>
                        <a:cubicBezTo>
                          <a:pt x="4781800" y="1090763"/>
                          <a:pt x="4782099" y="1082497"/>
                          <a:pt x="4785634" y="1075427"/>
                        </a:cubicBezTo>
                        <a:cubicBezTo>
                          <a:pt x="4791816" y="1063063"/>
                          <a:pt x="4808638" y="1040921"/>
                          <a:pt x="4808638" y="1040921"/>
                        </a:cubicBezTo>
                        <a:cubicBezTo>
                          <a:pt x="4821847" y="988087"/>
                          <a:pt x="4802757" y="1042523"/>
                          <a:pt x="4831642" y="1006416"/>
                        </a:cubicBezTo>
                        <a:cubicBezTo>
                          <a:pt x="4835429" y="1001682"/>
                          <a:pt x="4834385" y="994426"/>
                          <a:pt x="4837392" y="989163"/>
                        </a:cubicBezTo>
                        <a:cubicBezTo>
                          <a:pt x="4842147" y="980841"/>
                          <a:pt x="4849815" y="974438"/>
                          <a:pt x="4854645" y="966159"/>
                        </a:cubicBezTo>
                        <a:cubicBezTo>
                          <a:pt x="4863284" y="951349"/>
                          <a:pt x="4877649" y="920151"/>
                          <a:pt x="4877649" y="920151"/>
                        </a:cubicBezTo>
                        <a:cubicBezTo>
                          <a:pt x="4892235" y="847223"/>
                          <a:pt x="4872689" y="925974"/>
                          <a:pt x="4894902" y="874144"/>
                        </a:cubicBezTo>
                        <a:cubicBezTo>
                          <a:pt x="4916437" y="823895"/>
                          <a:pt x="4879589" y="879226"/>
                          <a:pt x="4917906" y="828136"/>
                        </a:cubicBezTo>
                        <a:cubicBezTo>
                          <a:pt x="4921740" y="814717"/>
                          <a:pt x="4926533" y="801536"/>
                          <a:pt x="4929408" y="787880"/>
                        </a:cubicBezTo>
                        <a:cubicBezTo>
                          <a:pt x="4934212" y="765059"/>
                          <a:pt x="4940909" y="718868"/>
                          <a:pt x="4940909" y="718868"/>
                        </a:cubicBezTo>
                        <a:cubicBezTo>
                          <a:pt x="4938992" y="676695"/>
                          <a:pt x="4941129" y="634141"/>
                          <a:pt x="4935159" y="592348"/>
                        </a:cubicBezTo>
                        <a:cubicBezTo>
                          <a:pt x="4933985" y="584131"/>
                          <a:pt x="4896654" y="520798"/>
                          <a:pt x="4894902" y="517585"/>
                        </a:cubicBezTo>
                        <a:cubicBezTo>
                          <a:pt x="4861271" y="455929"/>
                          <a:pt x="4913869" y="544105"/>
                          <a:pt x="4860396" y="460076"/>
                        </a:cubicBezTo>
                        <a:cubicBezTo>
                          <a:pt x="4854395" y="450646"/>
                          <a:pt x="4851047" y="439225"/>
                          <a:pt x="4843143" y="431321"/>
                        </a:cubicBezTo>
                        <a:cubicBezTo>
                          <a:pt x="4833368" y="421546"/>
                          <a:pt x="4819432" y="416952"/>
                          <a:pt x="4808638" y="408317"/>
                        </a:cubicBezTo>
                        <a:cubicBezTo>
                          <a:pt x="4740724" y="353986"/>
                          <a:pt x="4835113" y="417725"/>
                          <a:pt x="4756879" y="362310"/>
                        </a:cubicBezTo>
                        <a:cubicBezTo>
                          <a:pt x="4720866" y="336801"/>
                          <a:pt x="4678816" y="318755"/>
                          <a:pt x="4647611" y="287548"/>
                        </a:cubicBezTo>
                        <a:cubicBezTo>
                          <a:pt x="4619019" y="258955"/>
                          <a:pt x="4635128" y="267174"/>
                          <a:pt x="4601604" y="258793"/>
                        </a:cubicBezTo>
                        <a:cubicBezTo>
                          <a:pt x="4597770" y="253042"/>
                          <a:pt x="4595726" y="245557"/>
                          <a:pt x="4590102" y="241540"/>
                        </a:cubicBezTo>
                        <a:cubicBezTo>
                          <a:pt x="4575390" y="231031"/>
                          <a:pt x="4549580" y="227685"/>
                          <a:pt x="4532592" y="224287"/>
                        </a:cubicBezTo>
                        <a:cubicBezTo>
                          <a:pt x="4450048" y="174759"/>
                          <a:pt x="4554508" y="233053"/>
                          <a:pt x="4475083" y="201283"/>
                        </a:cubicBezTo>
                        <a:cubicBezTo>
                          <a:pt x="4462798" y="196369"/>
                          <a:pt x="4391170" y="159894"/>
                          <a:pt x="4360064" y="149525"/>
                        </a:cubicBezTo>
                        <a:cubicBezTo>
                          <a:pt x="4347883" y="145465"/>
                          <a:pt x="4319700" y="140302"/>
                          <a:pt x="4308306" y="138023"/>
                        </a:cubicBezTo>
                        <a:lnTo>
                          <a:pt x="2795808" y="149525"/>
                        </a:lnTo>
                        <a:cubicBezTo>
                          <a:pt x="2782254" y="149676"/>
                          <a:pt x="2769081" y="154456"/>
                          <a:pt x="2755551" y="155276"/>
                        </a:cubicBezTo>
                        <a:cubicBezTo>
                          <a:pt x="2705764" y="158293"/>
                          <a:pt x="2655888" y="159759"/>
                          <a:pt x="2606026" y="161027"/>
                        </a:cubicBezTo>
                        <a:lnTo>
                          <a:pt x="2076940" y="172529"/>
                        </a:lnTo>
                        <a:cubicBezTo>
                          <a:pt x="2057770" y="176363"/>
                          <a:pt x="2037977" y="177849"/>
                          <a:pt x="2019430" y="184031"/>
                        </a:cubicBezTo>
                        <a:cubicBezTo>
                          <a:pt x="2007928" y="187865"/>
                          <a:pt x="1996182" y="191029"/>
                          <a:pt x="1984925" y="195532"/>
                        </a:cubicBezTo>
                        <a:cubicBezTo>
                          <a:pt x="1952610" y="208458"/>
                          <a:pt x="1985883" y="228121"/>
                          <a:pt x="1979174" y="2300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2B2D949C-4460-4E15-AA48-EA38E4F6D521}"/>
              </a:ext>
            </a:extLst>
          </p:cNvPr>
          <p:cNvSpPr txBox="1"/>
          <p:nvPr/>
        </p:nvSpPr>
        <p:spPr>
          <a:xfrm flipH="1">
            <a:off x="392149" y="5723359"/>
            <a:ext cx="2938218" cy="369332"/>
          </a:xfrm>
          <a:prstGeom prst="rect">
            <a:avLst/>
          </a:prstGeom>
          <a:noFill/>
        </p:spPr>
        <p:txBody>
          <a:bodyPr wrap="square" rtlCol="0">
            <a:spAutoFit/>
          </a:bodyPr>
          <a:lstStyle/>
          <a:p>
            <a:r>
              <a:rPr lang="en-GB" dirty="0"/>
              <a:t>Typical innovation funnel</a:t>
            </a:r>
          </a:p>
        </p:txBody>
      </p:sp>
      <p:sp>
        <p:nvSpPr>
          <p:cNvPr id="28" name="TextBox 27">
            <a:extLst>
              <a:ext uri="{FF2B5EF4-FFF2-40B4-BE49-F238E27FC236}">
                <a16:creationId xmlns:a16="http://schemas.microsoft.com/office/drawing/2014/main" id="{C6030F63-8362-47D9-9BB1-1BB50EFCDE36}"/>
              </a:ext>
            </a:extLst>
          </p:cNvPr>
          <p:cNvSpPr txBox="1"/>
          <p:nvPr/>
        </p:nvSpPr>
        <p:spPr>
          <a:xfrm flipH="1">
            <a:off x="8491092" y="6021445"/>
            <a:ext cx="2128377" cy="646331"/>
          </a:xfrm>
          <a:prstGeom prst="rect">
            <a:avLst/>
          </a:prstGeom>
          <a:noFill/>
        </p:spPr>
        <p:txBody>
          <a:bodyPr wrap="square" rtlCol="0">
            <a:spAutoFit/>
          </a:bodyPr>
          <a:lstStyle/>
          <a:p>
            <a:r>
              <a:rPr lang="en-GB" dirty="0"/>
              <a:t>Crowdsourced innovation funnel</a:t>
            </a:r>
          </a:p>
        </p:txBody>
      </p:sp>
      <p:sp>
        <p:nvSpPr>
          <p:cNvPr id="2" name="Freeform: Shape 1">
            <a:extLst>
              <a:ext uri="{FF2B5EF4-FFF2-40B4-BE49-F238E27FC236}">
                <a16:creationId xmlns:a16="http://schemas.microsoft.com/office/drawing/2014/main" id="{DD0EE4CA-852A-430C-98AA-B5FF6E6113E3}"/>
              </a:ext>
            </a:extLst>
          </p:cNvPr>
          <p:cNvSpPr/>
          <p:nvPr/>
        </p:nvSpPr>
        <p:spPr>
          <a:xfrm>
            <a:off x="5790765" y="3178631"/>
            <a:ext cx="5922263" cy="3590232"/>
          </a:xfrm>
          <a:custGeom>
            <a:avLst/>
            <a:gdLst>
              <a:gd name="connsiteX0" fmla="*/ 5685888 w 5716990"/>
              <a:gd name="connsiteY0" fmla="*/ 1194318 h 3590232"/>
              <a:gd name="connsiteX1" fmla="*/ 5704549 w 5716990"/>
              <a:gd name="connsiteY1" fmla="*/ 1156996 h 3590232"/>
              <a:gd name="connsiteX2" fmla="*/ 5716990 w 5716990"/>
              <a:gd name="connsiteY2" fmla="*/ 1088571 h 3590232"/>
              <a:gd name="connsiteX3" fmla="*/ 5704549 w 5716990"/>
              <a:gd name="connsiteY3" fmla="*/ 814873 h 3590232"/>
              <a:gd name="connsiteX4" fmla="*/ 5692109 w 5716990"/>
              <a:gd name="connsiteY4" fmla="*/ 734008 h 3590232"/>
              <a:gd name="connsiteX5" fmla="*/ 5685888 w 5716990"/>
              <a:gd name="connsiteY5" fmla="*/ 715347 h 3590232"/>
              <a:gd name="connsiteX6" fmla="*/ 5661006 w 5716990"/>
              <a:gd name="connsiteY6" fmla="*/ 696685 h 3590232"/>
              <a:gd name="connsiteX7" fmla="*/ 5623684 w 5716990"/>
              <a:gd name="connsiteY7" fmla="*/ 665583 h 3590232"/>
              <a:gd name="connsiteX8" fmla="*/ 5592582 w 5716990"/>
              <a:gd name="connsiteY8" fmla="*/ 659363 h 3590232"/>
              <a:gd name="connsiteX9" fmla="*/ 5567700 w 5716990"/>
              <a:gd name="connsiteY9" fmla="*/ 653142 h 3590232"/>
              <a:gd name="connsiteX10" fmla="*/ 5549039 w 5716990"/>
              <a:gd name="connsiteY10" fmla="*/ 640702 h 3590232"/>
              <a:gd name="connsiteX11" fmla="*/ 5461953 w 5716990"/>
              <a:gd name="connsiteY11" fmla="*/ 628261 h 3590232"/>
              <a:gd name="connsiteX12" fmla="*/ 5356206 w 5716990"/>
              <a:gd name="connsiteY12" fmla="*/ 597159 h 3590232"/>
              <a:gd name="connsiteX13" fmla="*/ 5318884 w 5716990"/>
              <a:gd name="connsiteY13" fmla="*/ 590938 h 3590232"/>
              <a:gd name="connsiteX14" fmla="*/ 5287782 w 5716990"/>
              <a:gd name="connsiteY14" fmla="*/ 578498 h 3590232"/>
              <a:gd name="connsiteX15" fmla="*/ 5256680 w 5716990"/>
              <a:gd name="connsiteY15" fmla="*/ 572277 h 3590232"/>
              <a:gd name="connsiteX16" fmla="*/ 5238019 w 5716990"/>
              <a:gd name="connsiteY16" fmla="*/ 559836 h 3590232"/>
              <a:gd name="connsiteX17" fmla="*/ 5213137 w 5716990"/>
              <a:gd name="connsiteY17" fmla="*/ 547396 h 3590232"/>
              <a:gd name="connsiteX18" fmla="*/ 5182035 w 5716990"/>
              <a:gd name="connsiteY18" fmla="*/ 541175 h 3590232"/>
              <a:gd name="connsiteX19" fmla="*/ 5113611 w 5716990"/>
              <a:gd name="connsiteY19" fmla="*/ 503853 h 3590232"/>
              <a:gd name="connsiteX20" fmla="*/ 5094949 w 5716990"/>
              <a:gd name="connsiteY20" fmla="*/ 491412 h 3590232"/>
              <a:gd name="connsiteX21" fmla="*/ 5051406 w 5716990"/>
              <a:gd name="connsiteY21" fmla="*/ 472751 h 3590232"/>
              <a:gd name="connsiteX22" fmla="*/ 5032745 w 5716990"/>
              <a:gd name="connsiteY22" fmla="*/ 454089 h 3590232"/>
              <a:gd name="connsiteX23" fmla="*/ 4976762 w 5716990"/>
              <a:gd name="connsiteY23" fmla="*/ 422987 h 3590232"/>
              <a:gd name="connsiteX24" fmla="*/ 4964321 w 5716990"/>
              <a:gd name="connsiteY24" fmla="*/ 404326 h 3590232"/>
              <a:gd name="connsiteX25" fmla="*/ 4945660 w 5716990"/>
              <a:gd name="connsiteY25" fmla="*/ 398106 h 3590232"/>
              <a:gd name="connsiteX26" fmla="*/ 4920778 w 5716990"/>
              <a:gd name="connsiteY26" fmla="*/ 385665 h 3590232"/>
              <a:gd name="connsiteX27" fmla="*/ 4902117 w 5716990"/>
              <a:gd name="connsiteY27" fmla="*/ 367004 h 3590232"/>
              <a:gd name="connsiteX28" fmla="*/ 4852353 w 5716990"/>
              <a:gd name="connsiteY28" fmla="*/ 342122 h 3590232"/>
              <a:gd name="connsiteX29" fmla="*/ 4827472 w 5716990"/>
              <a:gd name="connsiteY29" fmla="*/ 329681 h 3590232"/>
              <a:gd name="connsiteX30" fmla="*/ 4759047 w 5716990"/>
              <a:gd name="connsiteY30" fmla="*/ 304800 h 3590232"/>
              <a:gd name="connsiteX31" fmla="*/ 4734166 w 5716990"/>
              <a:gd name="connsiteY31" fmla="*/ 286138 h 3590232"/>
              <a:gd name="connsiteX32" fmla="*/ 4653300 w 5716990"/>
              <a:gd name="connsiteY32" fmla="*/ 267477 h 3590232"/>
              <a:gd name="connsiteX33" fmla="*/ 4622198 w 5716990"/>
              <a:gd name="connsiteY33" fmla="*/ 248816 h 3590232"/>
              <a:gd name="connsiteX34" fmla="*/ 4597317 w 5716990"/>
              <a:gd name="connsiteY34" fmla="*/ 242596 h 3590232"/>
              <a:gd name="connsiteX35" fmla="*/ 4572435 w 5716990"/>
              <a:gd name="connsiteY35" fmla="*/ 223934 h 3590232"/>
              <a:gd name="connsiteX36" fmla="*/ 4547553 w 5716990"/>
              <a:gd name="connsiteY36" fmla="*/ 217714 h 3590232"/>
              <a:gd name="connsiteX37" fmla="*/ 4516451 w 5716990"/>
              <a:gd name="connsiteY37" fmla="*/ 205273 h 3590232"/>
              <a:gd name="connsiteX38" fmla="*/ 4466688 w 5716990"/>
              <a:gd name="connsiteY38" fmla="*/ 192832 h 3590232"/>
              <a:gd name="connsiteX39" fmla="*/ 4416925 w 5716990"/>
              <a:gd name="connsiteY39" fmla="*/ 180391 h 3590232"/>
              <a:gd name="connsiteX40" fmla="*/ 4360941 w 5716990"/>
              <a:gd name="connsiteY40" fmla="*/ 174171 h 3590232"/>
              <a:gd name="connsiteX41" fmla="*/ 4273855 w 5716990"/>
              <a:gd name="connsiteY41" fmla="*/ 161730 h 3590232"/>
              <a:gd name="connsiteX42" fmla="*/ 4224092 w 5716990"/>
              <a:gd name="connsiteY42" fmla="*/ 155510 h 3590232"/>
              <a:gd name="connsiteX43" fmla="*/ 4199211 w 5716990"/>
              <a:gd name="connsiteY43" fmla="*/ 149289 h 3590232"/>
              <a:gd name="connsiteX44" fmla="*/ 4180549 w 5716990"/>
              <a:gd name="connsiteY44" fmla="*/ 136849 h 3590232"/>
              <a:gd name="connsiteX45" fmla="*/ 4155668 w 5716990"/>
              <a:gd name="connsiteY45" fmla="*/ 124408 h 3590232"/>
              <a:gd name="connsiteX46" fmla="*/ 4124566 w 5716990"/>
              <a:gd name="connsiteY46" fmla="*/ 105747 h 3590232"/>
              <a:gd name="connsiteX47" fmla="*/ 4087243 w 5716990"/>
              <a:gd name="connsiteY47" fmla="*/ 93306 h 3590232"/>
              <a:gd name="connsiteX48" fmla="*/ 4043700 w 5716990"/>
              <a:gd name="connsiteY48" fmla="*/ 74645 h 3590232"/>
              <a:gd name="connsiteX49" fmla="*/ 3975276 w 5716990"/>
              <a:gd name="connsiteY49" fmla="*/ 62204 h 3590232"/>
              <a:gd name="connsiteX50" fmla="*/ 3962835 w 5716990"/>
              <a:gd name="connsiteY50" fmla="*/ 43542 h 3590232"/>
              <a:gd name="connsiteX51" fmla="*/ 3906851 w 5716990"/>
              <a:gd name="connsiteY51" fmla="*/ 24881 h 3590232"/>
              <a:gd name="connsiteX52" fmla="*/ 3819766 w 5716990"/>
              <a:gd name="connsiteY52" fmla="*/ 12440 h 3590232"/>
              <a:gd name="connsiteX53" fmla="*/ 3776223 w 5716990"/>
              <a:gd name="connsiteY53" fmla="*/ 0 h 3590232"/>
              <a:gd name="connsiteX54" fmla="*/ 2799619 w 5716990"/>
              <a:gd name="connsiteY54" fmla="*/ 6220 h 3590232"/>
              <a:gd name="connsiteX55" fmla="*/ 2749855 w 5716990"/>
              <a:gd name="connsiteY55" fmla="*/ 18661 h 3590232"/>
              <a:gd name="connsiteX56" fmla="*/ 2712533 w 5716990"/>
              <a:gd name="connsiteY56" fmla="*/ 37322 h 3590232"/>
              <a:gd name="connsiteX57" fmla="*/ 2625447 w 5716990"/>
              <a:gd name="connsiteY57" fmla="*/ 62204 h 3590232"/>
              <a:gd name="connsiteX58" fmla="*/ 2588125 w 5716990"/>
              <a:gd name="connsiteY58" fmla="*/ 74645 h 3590232"/>
              <a:gd name="connsiteX59" fmla="*/ 2557023 w 5716990"/>
              <a:gd name="connsiteY59" fmla="*/ 93306 h 3590232"/>
              <a:gd name="connsiteX60" fmla="*/ 2494819 w 5716990"/>
              <a:gd name="connsiteY60" fmla="*/ 105747 h 3590232"/>
              <a:gd name="connsiteX61" fmla="*/ 2469937 w 5716990"/>
              <a:gd name="connsiteY61" fmla="*/ 118187 h 3590232"/>
              <a:gd name="connsiteX62" fmla="*/ 2432615 w 5716990"/>
              <a:gd name="connsiteY62" fmla="*/ 130628 h 3590232"/>
              <a:gd name="connsiteX63" fmla="*/ 2413953 w 5716990"/>
              <a:gd name="connsiteY63" fmla="*/ 143069 h 3590232"/>
              <a:gd name="connsiteX64" fmla="*/ 2351749 w 5716990"/>
              <a:gd name="connsiteY64" fmla="*/ 155510 h 3590232"/>
              <a:gd name="connsiteX65" fmla="*/ 2295766 w 5716990"/>
              <a:gd name="connsiteY65" fmla="*/ 174171 h 3590232"/>
              <a:gd name="connsiteX66" fmla="*/ 2270884 w 5716990"/>
              <a:gd name="connsiteY66" fmla="*/ 186612 h 3590232"/>
              <a:gd name="connsiteX67" fmla="*/ 2202460 w 5716990"/>
              <a:gd name="connsiteY67" fmla="*/ 199053 h 3590232"/>
              <a:gd name="connsiteX68" fmla="*/ 2177578 w 5716990"/>
              <a:gd name="connsiteY68" fmla="*/ 217714 h 3590232"/>
              <a:gd name="connsiteX69" fmla="*/ 2152696 w 5716990"/>
              <a:gd name="connsiteY69" fmla="*/ 223934 h 3590232"/>
              <a:gd name="connsiteX70" fmla="*/ 2096713 w 5716990"/>
              <a:gd name="connsiteY70" fmla="*/ 236375 h 3590232"/>
              <a:gd name="connsiteX71" fmla="*/ 2071831 w 5716990"/>
              <a:gd name="connsiteY71" fmla="*/ 242596 h 3590232"/>
              <a:gd name="connsiteX72" fmla="*/ 2034509 w 5716990"/>
              <a:gd name="connsiteY72" fmla="*/ 255036 h 3590232"/>
              <a:gd name="connsiteX73" fmla="*/ 1978525 w 5716990"/>
              <a:gd name="connsiteY73" fmla="*/ 261257 h 3590232"/>
              <a:gd name="connsiteX74" fmla="*/ 1823015 w 5716990"/>
              <a:gd name="connsiteY74" fmla="*/ 279918 h 3590232"/>
              <a:gd name="connsiteX75" fmla="*/ 1754590 w 5716990"/>
              <a:gd name="connsiteY75" fmla="*/ 292359 h 3590232"/>
              <a:gd name="connsiteX76" fmla="*/ 1661284 w 5716990"/>
              <a:gd name="connsiteY76" fmla="*/ 304800 h 3590232"/>
              <a:gd name="connsiteX77" fmla="*/ 1549317 w 5716990"/>
              <a:gd name="connsiteY77" fmla="*/ 323461 h 3590232"/>
              <a:gd name="connsiteX78" fmla="*/ 1530655 w 5716990"/>
              <a:gd name="connsiteY78" fmla="*/ 329681 h 3590232"/>
              <a:gd name="connsiteX79" fmla="*/ 1505774 w 5716990"/>
              <a:gd name="connsiteY79" fmla="*/ 342122 h 3590232"/>
              <a:gd name="connsiteX80" fmla="*/ 1393806 w 5716990"/>
              <a:gd name="connsiteY80" fmla="*/ 348342 h 3590232"/>
              <a:gd name="connsiteX81" fmla="*/ 1319162 w 5716990"/>
              <a:gd name="connsiteY81" fmla="*/ 354563 h 3590232"/>
              <a:gd name="connsiteX82" fmla="*/ 1033023 w 5716990"/>
              <a:gd name="connsiteY82" fmla="*/ 367004 h 3590232"/>
              <a:gd name="connsiteX83" fmla="*/ 977039 w 5716990"/>
              <a:gd name="connsiteY83" fmla="*/ 373224 h 3590232"/>
              <a:gd name="connsiteX84" fmla="*/ 927276 w 5716990"/>
              <a:gd name="connsiteY84" fmla="*/ 385665 h 3590232"/>
              <a:gd name="connsiteX85" fmla="*/ 840190 w 5716990"/>
              <a:gd name="connsiteY85" fmla="*/ 391885 h 3590232"/>
              <a:gd name="connsiteX86" fmla="*/ 709562 w 5716990"/>
              <a:gd name="connsiteY86" fmla="*/ 398106 h 3590232"/>
              <a:gd name="connsiteX87" fmla="*/ 610035 w 5716990"/>
              <a:gd name="connsiteY87" fmla="*/ 404326 h 3590232"/>
              <a:gd name="connsiteX88" fmla="*/ 522949 w 5716990"/>
              <a:gd name="connsiteY88" fmla="*/ 422987 h 3590232"/>
              <a:gd name="connsiteX89" fmla="*/ 473186 w 5716990"/>
              <a:gd name="connsiteY89" fmla="*/ 435428 h 3590232"/>
              <a:gd name="connsiteX90" fmla="*/ 423423 w 5716990"/>
              <a:gd name="connsiteY90" fmla="*/ 447869 h 3590232"/>
              <a:gd name="connsiteX91" fmla="*/ 398541 w 5716990"/>
              <a:gd name="connsiteY91" fmla="*/ 454089 h 3590232"/>
              <a:gd name="connsiteX92" fmla="*/ 299015 w 5716990"/>
              <a:gd name="connsiteY92" fmla="*/ 466530 h 3590232"/>
              <a:gd name="connsiteX93" fmla="*/ 261692 w 5716990"/>
              <a:gd name="connsiteY93" fmla="*/ 485191 h 3590232"/>
              <a:gd name="connsiteX94" fmla="*/ 205709 w 5716990"/>
              <a:gd name="connsiteY94" fmla="*/ 497632 h 3590232"/>
              <a:gd name="connsiteX95" fmla="*/ 162166 w 5716990"/>
              <a:gd name="connsiteY95" fmla="*/ 510073 h 3590232"/>
              <a:gd name="connsiteX96" fmla="*/ 143504 w 5716990"/>
              <a:gd name="connsiteY96" fmla="*/ 528734 h 3590232"/>
              <a:gd name="connsiteX97" fmla="*/ 99962 w 5716990"/>
              <a:gd name="connsiteY97" fmla="*/ 553616 h 3590232"/>
              <a:gd name="connsiteX98" fmla="*/ 93741 w 5716990"/>
              <a:gd name="connsiteY98" fmla="*/ 572277 h 3590232"/>
              <a:gd name="connsiteX99" fmla="*/ 50198 w 5716990"/>
              <a:gd name="connsiteY99" fmla="*/ 615820 h 3590232"/>
              <a:gd name="connsiteX100" fmla="*/ 43978 w 5716990"/>
              <a:gd name="connsiteY100" fmla="*/ 634481 h 3590232"/>
              <a:gd name="connsiteX101" fmla="*/ 37758 w 5716990"/>
              <a:gd name="connsiteY101" fmla="*/ 659363 h 3590232"/>
              <a:gd name="connsiteX102" fmla="*/ 19096 w 5716990"/>
              <a:gd name="connsiteY102" fmla="*/ 690465 h 3590232"/>
              <a:gd name="connsiteX103" fmla="*/ 12876 w 5716990"/>
              <a:gd name="connsiteY103" fmla="*/ 727787 h 3590232"/>
              <a:gd name="connsiteX104" fmla="*/ 6655 w 5716990"/>
              <a:gd name="connsiteY104" fmla="*/ 783771 h 3590232"/>
              <a:gd name="connsiteX105" fmla="*/ 435 w 5716990"/>
              <a:gd name="connsiteY105" fmla="*/ 814873 h 3590232"/>
              <a:gd name="connsiteX106" fmla="*/ 12876 w 5716990"/>
              <a:gd name="connsiteY106" fmla="*/ 982824 h 3590232"/>
              <a:gd name="connsiteX107" fmla="*/ 25317 w 5716990"/>
              <a:gd name="connsiteY107" fmla="*/ 1013926 h 3590232"/>
              <a:gd name="connsiteX108" fmla="*/ 31537 w 5716990"/>
              <a:gd name="connsiteY108" fmla="*/ 1051249 h 3590232"/>
              <a:gd name="connsiteX109" fmla="*/ 50198 w 5716990"/>
              <a:gd name="connsiteY109" fmla="*/ 1119673 h 3590232"/>
              <a:gd name="connsiteX110" fmla="*/ 56419 w 5716990"/>
              <a:gd name="connsiteY110" fmla="*/ 1144555 h 3590232"/>
              <a:gd name="connsiteX111" fmla="*/ 75080 w 5716990"/>
              <a:gd name="connsiteY111" fmla="*/ 1163216 h 3590232"/>
              <a:gd name="connsiteX112" fmla="*/ 87521 w 5716990"/>
              <a:gd name="connsiteY112" fmla="*/ 1847461 h 3590232"/>
              <a:gd name="connsiteX113" fmla="*/ 112402 w 5716990"/>
              <a:gd name="connsiteY113" fmla="*/ 1990530 h 3590232"/>
              <a:gd name="connsiteX114" fmla="*/ 124843 w 5716990"/>
              <a:gd name="connsiteY114" fmla="*/ 2090057 h 3590232"/>
              <a:gd name="connsiteX115" fmla="*/ 131064 w 5716990"/>
              <a:gd name="connsiteY115" fmla="*/ 2121159 h 3590232"/>
              <a:gd name="connsiteX116" fmla="*/ 137284 w 5716990"/>
              <a:gd name="connsiteY116" fmla="*/ 2195804 h 3590232"/>
              <a:gd name="connsiteX117" fmla="*/ 149725 w 5716990"/>
              <a:gd name="connsiteY117" fmla="*/ 2282889 h 3590232"/>
              <a:gd name="connsiteX118" fmla="*/ 155945 w 5716990"/>
              <a:gd name="connsiteY118" fmla="*/ 2376196 h 3590232"/>
              <a:gd name="connsiteX119" fmla="*/ 174606 w 5716990"/>
              <a:gd name="connsiteY119" fmla="*/ 2494383 h 3590232"/>
              <a:gd name="connsiteX120" fmla="*/ 180827 w 5716990"/>
              <a:gd name="connsiteY120" fmla="*/ 2537926 h 3590232"/>
              <a:gd name="connsiteX121" fmla="*/ 199488 w 5716990"/>
              <a:gd name="connsiteY121" fmla="*/ 2612571 h 3590232"/>
              <a:gd name="connsiteX122" fmla="*/ 205709 w 5716990"/>
              <a:gd name="connsiteY122" fmla="*/ 2637453 h 3590232"/>
              <a:gd name="connsiteX123" fmla="*/ 218149 w 5716990"/>
              <a:gd name="connsiteY123" fmla="*/ 2674775 h 3590232"/>
              <a:gd name="connsiteX124" fmla="*/ 230590 w 5716990"/>
              <a:gd name="connsiteY124" fmla="*/ 2724538 h 3590232"/>
              <a:gd name="connsiteX125" fmla="*/ 249251 w 5716990"/>
              <a:gd name="connsiteY125" fmla="*/ 2749420 h 3590232"/>
              <a:gd name="connsiteX126" fmla="*/ 274133 w 5716990"/>
              <a:gd name="connsiteY126" fmla="*/ 2792963 h 3590232"/>
              <a:gd name="connsiteX127" fmla="*/ 311455 w 5716990"/>
              <a:gd name="connsiteY127" fmla="*/ 2842726 h 3590232"/>
              <a:gd name="connsiteX128" fmla="*/ 354998 w 5716990"/>
              <a:gd name="connsiteY128" fmla="*/ 2898710 h 3590232"/>
              <a:gd name="connsiteX129" fmla="*/ 392321 w 5716990"/>
              <a:gd name="connsiteY129" fmla="*/ 2942253 h 3590232"/>
              <a:gd name="connsiteX130" fmla="*/ 429643 w 5716990"/>
              <a:gd name="connsiteY130" fmla="*/ 2967134 h 3590232"/>
              <a:gd name="connsiteX131" fmla="*/ 473186 w 5716990"/>
              <a:gd name="connsiteY131" fmla="*/ 3004457 h 3590232"/>
              <a:gd name="connsiteX132" fmla="*/ 491847 w 5716990"/>
              <a:gd name="connsiteY132" fmla="*/ 3023118 h 3590232"/>
              <a:gd name="connsiteX133" fmla="*/ 535390 w 5716990"/>
              <a:gd name="connsiteY133" fmla="*/ 3035559 h 3590232"/>
              <a:gd name="connsiteX134" fmla="*/ 560272 w 5716990"/>
              <a:gd name="connsiteY134" fmla="*/ 3048000 h 3590232"/>
              <a:gd name="connsiteX135" fmla="*/ 809088 w 5716990"/>
              <a:gd name="connsiteY135" fmla="*/ 3066661 h 3590232"/>
              <a:gd name="connsiteX136" fmla="*/ 1076566 w 5716990"/>
              <a:gd name="connsiteY136" fmla="*/ 3079102 h 3590232"/>
              <a:gd name="connsiteX137" fmla="*/ 1132549 w 5716990"/>
              <a:gd name="connsiteY137" fmla="*/ 3085322 h 3590232"/>
              <a:gd name="connsiteX138" fmla="*/ 1194753 w 5716990"/>
              <a:gd name="connsiteY138" fmla="*/ 3091542 h 3590232"/>
              <a:gd name="connsiteX139" fmla="*/ 1225855 w 5716990"/>
              <a:gd name="connsiteY139" fmla="*/ 3103983 h 3590232"/>
              <a:gd name="connsiteX140" fmla="*/ 1275619 w 5716990"/>
              <a:gd name="connsiteY140" fmla="*/ 3110204 h 3590232"/>
              <a:gd name="connsiteX141" fmla="*/ 1319162 w 5716990"/>
              <a:gd name="connsiteY141" fmla="*/ 3122645 h 3590232"/>
              <a:gd name="connsiteX142" fmla="*/ 1387586 w 5716990"/>
              <a:gd name="connsiteY142" fmla="*/ 3184849 h 3590232"/>
              <a:gd name="connsiteX143" fmla="*/ 1418688 w 5716990"/>
              <a:gd name="connsiteY143" fmla="*/ 3222171 h 3590232"/>
              <a:gd name="connsiteX144" fmla="*/ 1443570 w 5716990"/>
              <a:gd name="connsiteY144" fmla="*/ 3247053 h 3590232"/>
              <a:gd name="connsiteX145" fmla="*/ 1480892 w 5716990"/>
              <a:gd name="connsiteY145" fmla="*/ 3290596 h 3590232"/>
              <a:gd name="connsiteX146" fmla="*/ 1549317 w 5716990"/>
              <a:gd name="connsiteY146" fmla="*/ 3359020 h 3590232"/>
              <a:gd name="connsiteX147" fmla="*/ 1574198 w 5716990"/>
              <a:gd name="connsiteY147" fmla="*/ 3371461 h 3590232"/>
              <a:gd name="connsiteX148" fmla="*/ 1605300 w 5716990"/>
              <a:gd name="connsiteY148" fmla="*/ 3408783 h 3590232"/>
              <a:gd name="connsiteX149" fmla="*/ 1623962 w 5716990"/>
              <a:gd name="connsiteY149" fmla="*/ 3433665 h 3590232"/>
              <a:gd name="connsiteX150" fmla="*/ 1642623 w 5716990"/>
              <a:gd name="connsiteY150" fmla="*/ 3439885 h 3590232"/>
              <a:gd name="connsiteX151" fmla="*/ 1686166 w 5716990"/>
              <a:gd name="connsiteY151" fmla="*/ 3464767 h 3590232"/>
              <a:gd name="connsiteX152" fmla="*/ 1704827 w 5716990"/>
              <a:gd name="connsiteY152" fmla="*/ 3470987 h 3590232"/>
              <a:gd name="connsiteX153" fmla="*/ 1735929 w 5716990"/>
              <a:gd name="connsiteY153" fmla="*/ 3489649 h 3590232"/>
              <a:gd name="connsiteX154" fmla="*/ 1779472 w 5716990"/>
              <a:gd name="connsiteY154" fmla="*/ 3495869 h 3590232"/>
              <a:gd name="connsiteX155" fmla="*/ 1878998 w 5716990"/>
              <a:gd name="connsiteY155" fmla="*/ 3533191 h 3590232"/>
              <a:gd name="connsiteX156" fmla="*/ 1922541 w 5716990"/>
              <a:gd name="connsiteY156" fmla="*/ 3551853 h 3590232"/>
              <a:gd name="connsiteX157" fmla="*/ 1990966 w 5716990"/>
              <a:gd name="connsiteY157" fmla="*/ 3564293 h 3590232"/>
              <a:gd name="connsiteX158" fmla="*/ 2102933 w 5716990"/>
              <a:gd name="connsiteY158" fmla="*/ 3576734 h 3590232"/>
              <a:gd name="connsiteX159" fmla="*/ 2165137 w 5716990"/>
              <a:gd name="connsiteY159" fmla="*/ 3589175 h 3590232"/>
              <a:gd name="connsiteX160" fmla="*/ 2426394 w 5716990"/>
              <a:gd name="connsiteY160" fmla="*/ 3564293 h 3590232"/>
              <a:gd name="connsiteX161" fmla="*/ 2463717 w 5716990"/>
              <a:gd name="connsiteY161" fmla="*/ 3545632 h 3590232"/>
              <a:gd name="connsiteX162" fmla="*/ 2482378 w 5716990"/>
              <a:gd name="connsiteY162" fmla="*/ 3526971 h 3590232"/>
              <a:gd name="connsiteX163" fmla="*/ 2507260 w 5716990"/>
              <a:gd name="connsiteY163" fmla="*/ 3520751 h 3590232"/>
              <a:gd name="connsiteX164" fmla="*/ 2538362 w 5716990"/>
              <a:gd name="connsiteY164" fmla="*/ 3514530 h 3590232"/>
              <a:gd name="connsiteX165" fmla="*/ 2600566 w 5716990"/>
              <a:gd name="connsiteY165" fmla="*/ 3502089 h 3590232"/>
              <a:gd name="connsiteX166" fmla="*/ 2917806 w 5716990"/>
              <a:gd name="connsiteY166" fmla="*/ 3489649 h 3590232"/>
              <a:gd name="connsiteX167" fmla="*/ 2973790 w 5716990"/>
              <a:gd name="connsiteY167" fmla="*/ 3483428 h 3590232"/>
              <a:gd name="connsiteX168" fmla="*/ 2998672 w 5716990"/>
              <a:gd name="connsiteY168" fmla="*/ 3477208 h 3590232"/>
              <a:gd name="connsiteX169" fmla="*/ 3110639 w 5716990"/>
              <a:gd name="connsiteY169" fmla="*/ 3470987 h 3590232"/>
              <a:gd name="connsiteX170" fmla="*/ 4423145 w 5716990"/>
              <a:gd name="connsiteY170" fmla="*/ 3464767 h 3590232"/>
              <a:gd name="connsiteX171" fmla="*/ 4479129 w 5716990"/>
              <a:gd name="connsiteY171" fmla="*/ 3446106 h 3590232"/>
              <a:gd name="connsiteX172" fmla="*/ 4510231 w 5716990"/>
              <a:gd name="connsiteY172" fmla="*/ 3433665 h 3590232"/>
              <a:gd name="connsiteX173" fmla="*/ 4528892 w 5716990"/>
              <a:gd name="connsiteY173" fmla="*/ 3427445 h 3590232"/>
              <a:gd name="connsiteX174" fmla="*/ 4591096 w 5716990"/>
              <a:gd name="connsiteY174" fmla="*/ 3396342 h 3590232"/>
              <a:gd name="connsiteX175" fmla="*/ 4622198 w 5716990"/>
              <a:gd name="connsiteY175" fmla="*/ 3383902 h 3590232"/>
              <a:gd name="connsiteX176" fmla="*/ 4671962 w 5716990"/>
              <a:gd name="connsiteY176" fmla="*/ 3359020 h 3590232"/>
              <a:gd name="connsiteX177" fmla="*/ 4696843 w 5716990"/>
              <a:gd name="connsiteY177" fmla="*/ 3340359 h 3590232"/>
              <a:gd name="connsiteX178" fmla="*/ 4715504 w 5716990"/>
              <a:gd name="connsiteY178" fmla="*/ 3321698 h 3590232"/>
              <a:gd name="connsiteX179" fmla="*/ 4740386 w 5716990"/>
              <a:gd name="connsiteY179" fmla="*/ 3309257 h 3590232"/>
              <a:gd name="connsiteX180" fmla="*/ 4833692 w 5716990"/>
              <a:gd name="connsiteY180" fmla="*/ 3234612 h 3590232"/>
              <a:gd name="connsiteX181" fmla="*/ 4858574 w 5716990"/>
              <a:gd name="connsiteY181" fmla="*/ 3197289 h 3590232"/>
              <a:gd name="connsiteX182" fmla="*/ 4883455 w 5716990"/>
              <a:gd name="connsiteY182" fmla="*/ 3159967 h 3590232"/>
              <a:gd name="connsiteX183" fmla="*/ 4889676 w 5716990"/>
              <a:gd name="connsiteY183" fmla="*/ 3141306 h 3590232"/>
              <a:gd name="connsiteX184" fmla="*/ 4926998 w 5716990"/>
              <a:gd name="connsiteY184" fmla="*/ 3097763 h 3590232"/>
              <a:gd name="connsiteX185" fmla="*/ 4958100 w 5716990"/>
              <a:gd name="connsiteY185" fmla="*/ 3048000 h 3590232"/>
              <a:gd name="connsiteX186" fmla="*/ 4976762 w 5716990"/>
              <a:gd name="connsiteY186" fmla="*/ 3023118 h 3590232"/>
              <a:gd name="connsiteX187" fmla="*/ 5001643 w 5716990"/>
              <a:gd name="connsiteY187" fmla="*/ 2979575 h 3590232"/>
              <a:gd name="connsiteX188" fmla="*/ 5026525 w 5716990"/>
              <a:gd name="connsiteY188" fmla="*/ 2948473 h 3590232"/>
              <a:gd name="connsiteX189" fmla="*/ 5057627 w 5716990"/>
              <a:gd name="connsiteY189" fmla="*/ 2898710 h 3590232"/>
              <a:gd name="connsiteX190" fmla="*/ 5094949 w 5716990"/>
              <a:gd name="connsiteY190" fmla="*/ 2861387 h 3590232"/>
              <a:gd name="connsiteX191" fmla="*/ 5132272 w 5716990"/>
              <a:gd name="connsiteY191" fmla="*/ 2811624 h 3590232"/>
              <a:gd name="connsiteX192" fmla="*/ 5163374 w 5716990"/>
              <a:gd name="connsiteY192" fmla="*/ 2786742 h 3590232"/>
              <a:gd name="connsiteX193" fmla="*/ 5275341 w 5716990"/>
              <a:gd name="connsiteY193" fmla="*/ 2680996 h 3590232"/>
              <a:gd name="connsiteX194" fmla="*/ 5281562 w 5716990"/>
              <a:gd name="connsiteY194" fmla="*/ 2662334 h 3590232"/>
              <a:gd name="connsiteX195" fmla="*/ 5300223 w 5716990"/>
              <a:gd name="connsiteY195" fmla="*/ 2656114 h 3590232"/>
              <a:gd name="connsiteX196" fmla="*/ 5337545 w 5716990"/>
              <a:gd name="connsiteY196" fmla="*/ 2625012 h 3590232"/>
              <a:gd name="connsiteX197" fmla="*/ 5430851 w 5716990"/>
              <a:gd name="connsiteY197" fmla="*/ 2531706 h 3590232"/>
              <a:gd name="connsiteX198" fmla="*/ 5461953 w 5716990"/>
              <a:gd name="connsiteY198" fmla="*/ 2500604 h 3590232"/>
              <a:gd name="connsiteX199" fmla="*/ 5493055 w 5716990"/>
              <a:gd name="connsiteY199" fmla="*/ 2481942 h 3590232"/>
              <a:gd name="connsiteX200" fmla="*/ 5505496 w 5716990"/>
              <a:gd name="connsiteY200" fmla="*/ 2463281 h 3590232"/>
              <a:gd name="connsiteX201" fmla="*/ 5542819 w 5716990"/>
              <a:gd name="connsiteY201" fmla="*/ 2382416 h 3590232"/>
              <a:gd name="connsiteX202" fmla="*/ 5549039 w 5716990"/>
              <a:gd name="connsiteY202" fmla="*/ 2357534 h 3590232"/>
              <a:gd name="connsiteX203" fmla="*/ 5561480 w 5716990"/>
              <a:gd name="connsiteY203" fmla="*/ 2338873 h 3590232"/>
              <a:gd name="connsiteX204" fmla="*/ 5598802 w 5716990"/>
              <a:gd name="connsiteY204" fmla="*/ 2208245 h 3590232"/>
              <a:gd name="connsiteX205" fmla="*/ 5605023 w 5716990"/>
              <a:gd name="connsiteY205" fmla="*/ 2170922 h 3590232"/>
              <a:gd name="connsiteX206" fmla="*/ 5617464 w 5716990"/>
              <a:gd name="connsiteY206" fmla="*/ 2083836 h 3590232"/>
              <a:gd name="connsiteX207" fmla="*/ 5629904 w 5716990"/>
              <a:gd name="connsiteY207" fmla="*/ 2040293 h 3590232"/>
              <a:gd name="connsiteX208" fmla="*/ 5636125 w 5716990"/>
              <a:gd name="connsiteY208" fmla="*/ 1990530 h 3590232"/>
              <a:gd name="connsiteX209" fmla="*/ 5648566 w 5716990"/>
              <a:gd name="connsiteY209" fmla="*/ 1922106 h 3590232"/>
              <a:gd name="connsiteX210" fmla="*/ 5654786 w 5716990"/>
              <a:gd name="connsiteY210" fmla="*/ 1853681 h 3590232"/>
              <a:gd name="connsiteX211" fmla="*/ 5673447 w 5716990"/>
              <a:gd name="connsiteY211" fmla="*/ 1617306 h 3590232"/>
              <a:gd name="connsiteX212" fmla="*/ 5679668 w 5716990"/>
              <a:gd name="connsiteY212" fmla="*/ 1530220 h 3590232"/>
              <a:gd name="connsiteX213" fmla="*/ 5692109 w 5716990"/>
              <a:gd name="connsiteY213" fmla="*/ 1480457 h 3590232"/>
              <a:gd name="connsiteX214" fmla="*/ 5685888 w 5716990"/>
              <a:gd name="connsiteY214" fmla="*/ 1194318 h 35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716990" h="3590232">
                <a:moveTo>
                  <a:pt x="5685888" y="1194318"/>
                </a:moveTo>
                <a:cubicBezTo>
                  <a:pt x="5692108" y="1181877"/>
                  <a:pt x="5699383" y="1169910"/>
                  <a:pt x="5704549" y="1156996"/>
                </a:cubicBezTo>
                <a:cubicBezTo>
                  <a:pt x="5711068" y="1140698"/>
                  <a:pt x="5715149" y="1101462"/>
                  <a:pt x="5716990" y="1088571"/>
                </a:cubicBezTo>
                <a:cubicBezTo>
                  <a:pt x="5712843" y="997338"/>
                  <a:pt x="5709710" y="906054"/>
                  <a:pt x="5704549" y="814873"/>
                </a:cubicBezTo>
                <a:cubicBezTo>
                  <a:pt x="5702603" y="780493"/>
                  <a:pt x="5700507" y="763400"/>
                  <a:pt x="5692109" y="734008"/>
                </a:cubicBezTo>
                <a:cubicBezTo>
                  <a:pt x="5690308" y="727703"/>
                  <a:pt x="5690086" y="720384"/>
                  <a:pt x="5685888" y="715347"/>
                </a:cubicBezTo>
                <a:cubicBezTo>
                  <a:pt x="5679251" y="707382"/>
                  <a:pt x="5668878" y="703432"/>
                  <a:pt x="5661006" y="696685"/>
                </a:cubicBezTo>
                <a:cubicBezTo>
                  <a:pt x="5648458" y="685930"/>
                  <a:pt x="5639977" y="671693"/>
                  <a:pt x="5623684" y="665583"/>
                </a:cubicBezTo>
                <a:cubicBezTo>
                  <a:pt x="5613785" y="661871"/>
                  <a:pt x="5602903" y="661657"/>
                  <a:pt x="5592582" y="659363"/>
                </a:cubicBezTo>
                <a:cubicBezTo>
                  <a:pt x="5584236" y="657508"/>
                  <a:pt x="5575994" y="655216"/>
                  <a:pt x="5567700" y="653142"/>
                </a:cubicBezTo>
                <a:cubicBezTo>
                  <a:pt x="5561480" y="648995"/>
                  <a:pt x="5556131" y="643066"/>
                  <a:pt x="5549039" y="640702"/>
                </a:cubicBezTo>
                <a:cubicBezTo>
                  <a:pt x="5537636" y="636901"/>
                  <a:pt x="5468021" y="629195"/>
                  <a:pt x="5461953" y="628261"/>
                </a:cubicBezTo>
                <a:cubicBezTo>
                  <a:pt x="5411003" y="620423"/>
                  <a:pt x="5426319" y="616635"/>
                  <a:pt x="5356206" y="597159"/>
                </a:cubicBezTo>
                <a:cubicBezTo>
                  <a:pt x="5344054" y="593783"/>
                  <a:pt x="5331325" y="593012"/>
                  <a:pt x="5318884" y="590938"/>
                </a:cubicBezTo>
                <a:cubicBezTo>
                  <a:pt x="5308517" y="586791"/>
                  <a:pt x="5298477" y="581706"/>
                  <a:pt x="5287782" y="578498"/>
                </a:cubicBezTo>
                <a:cubicBezTo>
                  <a:pt x="5277655" y="575460"/>
                  <a:pt x="5266579" y="575989"/>
                  <a:pt x="5256680" y="572277"/>
                </a:cubicBezTo>
                <a:cubicBezTo>
                  <a:pt x="5249680" y="569652"/>
                  <a:pt x="5244510" y="563545"/>
                  <a:pt x="5238019" y="559836"/>
                </a:cubicBezTo>
                <a:cubicBezTo>
                  <a:pt x="5229968" y="555235"/>
                  <a:pt x="5221934" y="550328"/>
                  <a:pt x="5213137" y="547396"/>
                </a:cubicBezTo>
                <a:cubicBezTo>
                  <a:pt x="5203107" y="544053"/>
                  <a:pt x="5192402" y="543249"/>
                  <a:pt x="5182035" y="541175"/>
                </a:cubicBezTo>
                <a:cubicBezTo>
                  <a:pt x="5134565" y="505573"/>
                  <a:pt x="5181846" y="537970"/>
                  <a:pt x="5113611" y="503853"/>
                </a:cubicBezTo>
                <a:cubicBezTo>
                  <a:pt x="5106924" y="500510"/>
                  <a:pt x="5101636" y="494755"/>
                  <a:pt x="5094949" y="491412"/>
                </a:cubicBezTo>
                <a:cubicBezTo>
                  <a:pt x="5080825" y="484350"/>
                  <a:pt x="5065920" y="478971"/>
                  <a:pt x="5051406" y="472751"/>
                </a:cubicBezTo>
                <a:cubicBezTo>
                  <a:pt x="5045186" y="466530"/>
                  <a:pt x="5039783" y="459367"/>
                  <a:pt x="5032745" y="454089"/>
                </a:cubicBezTo>
                <a:cubicBezTo>
                  <a:pt x="5017128" y="442376"/>
                  <a:pt x="4994483" y="431848"/>
                  <a:pt x="4976762" y="422987"/>
                </a:cubicBezTo>
                <a:cubicBezTo>
                  <a:pt x="4972615" y="416767"/>
                  <a:pt x="4970159" y="408996"/>
                  <a:pt x="4964321" y="404326"/>
                </a:cubicBezTo>
                <a:cubicBezTo>
                  <a:pt x="4959201" y="400230"/>
                  <a:pt x="4951687" y="400689"/>
                  <a:pt x="4945660" y="398106"/>
                </a:cubicBezTo>
                <a:cubicBezTo>
                  <a:pt x="4937137" y="394453"/>
                  <a:pt x="4928324" y="391055"/>
                  <a:pt x="4920778" y="385665"/>
                </a:cubicBezTo>
                <a:cubicBezTo>
                  <a:pt x="4913620" y="380552"/>
                  <a:pt x="4909539" y="371727"/>
                  <a:pt x="4902117" y="367004"/>
                </a:cubicBezTo>
                <a:cubicBezTo>
                  <a:pt x="4886470" y="357047"/>
                  <a:pt x="4868941" y="350416"/>
                  <a:pt x="4852353" y="342122"/>
                </a:cubicBezTo>
                <a:cubicBezTo>
                  <a:pt x="4844059" y="337975"/>
                  <a:pt x="4836269" y="332613"/>
                  <a:pt x="4827472" y="329681"/>
                </a:cubicBezTo>
                <a:cubicBezTo>
                  <a:pt x="4815143" y="325571"/>
                  <a:pt x="4772025" y="312010"/>
                  <a:pt x="4759047" y="304800"/>
                </a:cubicBezTo>
                <a:cubicBezTo>
                  <a:pt x="4749984" y="299765"/>
                  <a:pt x="4743604" y="290428"/>
                  <a:pt x="4734166" y="286138"/>
                </a:cubicBezTo>
                <a:cubicBezTo>
                  <a:pt x="4711150" y="275676"/>
                  <a:pt x="4678228" y="271632"/>
                  <a:pt x="4653300" y="267477"/>
                </a:cubicBezTo>
                <a:cubicBezTo>
                  <a:pt x="4642933" y="261257"/>
                  <a:pt x="4633246" y="253726"/>
                  <a:pt x="4622198" y="248816"/>
                </a:cubicBezTo>
                <a:cubicBezTo>
                  <a:pt x="4614386" y="245344"/>
                  <a:pt x="4604963" y="246419"/>
                  <a:pt x="4597317" y="242596"/>
                </a:cubicBezTo>
                <a:cubicBezTo>
                  <a:pt x="4588044" y="237959"/>
                  <a:pt x="4581708" y="228571"/>
                  <a:pt x="4572435" y="223934"/>
                </a:cubicBezTo>
                <a:cubicBezTo>
                  <a:pt x="4564788" y="220111"/>
                  <a:pt x="4555664" y="220417"/>
                  <a:pt x="4547553" y="217714"/>
                </a:cubicBezTo>
                <a:cubicBezTo>
                  <a:pt x="4536960" y="214183"/>
                  <a:pt x="4527123" y="208557"/>
                  <a:pt x="4516451" y="205273"/>
                </a:cubicBezTo>
                <a:cubicBezTo>
                  <a:pt x="4500109" y="200245"/>
                  <a:pt x="4483276" y="196979"/>
                  <a:pt x="4466688" y="192832"/>
                </a:cubicBezTo>
                <a:cubicBezTo>
                  <a:pt x="4450100" y="188685"/>
                  <a:pt x="4433919" y="182279"/>
                  <a:pt x="4416925" y="180391"/>
                </a:cubicBezTo>
                <a:lnTo>
                  <a:pt x="4360941" y="174171"/>
                </a:lnTo>
                <a:cubicBezTo>
                  <a:pt x="4313524" y="162317"/>
                  <a:pt x="4350220" y="170215"/>
                  <a:pt x="4273855" y="161730"/>
                </a:cubicBezTo>
                <a:cubicBezTo>
                  <a:pt x="4257241" y="159884"/>
                  <a:pt x="4240680" y="157583"/>
                  <a:pt x="4224092" y="155510"/>
                </a:cubicBezTo>
                <a:cubicBezTo>
                  <a:pt x="4215798" y="153436"/>
                  <a:pt x="4207069" y="152657"/>
                  <a:pt x="4199211" y="149289"/>
                </a:cubicBezTo>
                <a:cubicBezTo>
                  <a:pt x="4192339" y="146344"/>
                  <a:pt x="4187040" y="140558"/>
                  <a:pt x="4180549" y="136849"/>
                </a:cubicBezTo>
                <a:cubicBezTo>
                  <a:pt x="4172498" y="132249"/>
                  <a:pt x="4163774" y="128911"/>
                  <a:pt x="4155668" y="124408"/>
                </a:cubicBezTo>
                <a:cubicBezTo>
                  <a:pt x="4145099" y="118536"/>
                  <a:pt x="4135573" y="110750"/>
                  <a:pt x="4124566" y="105747"/>
                </a:cubicBezTo>
                <a:cubicBezTo>
                  <a:pt x="4112627" y="100320"/>
                  <a:pt x="4099297" y="98472"/>
                  <a:pt x="4087243" y="93306"/>
                </a:cubicBezTo>
                <a:cubicBezTo>
                  <a:pt x="4072729" y="87086"/>
                  <a:pt x="4058540" y="80042"/>
                  <a:pt x="4043700" y="74645"/>
                </a:cubicBezTo>
                <a:cubicBezTo>
                  <a:pt x="4024717" y="67742"/>
                  <a:pt x="3992773" y="64703"/>
                  <a:pt x="3975276" y="62204"/>
                </a:cubicBezTo>
                <a:cubicBezTo>
                  <a:pt x="3971129" y="55983"/>
                  <a:pt x="3968578" y="48328"/>
                  <a:pt x="3962835" y="43542"/>
                </a:cubicBezTo>
                <a:cubicBezTo>
                  <a:pt x="3947052" y="30389"/>
                  <a:pt x="3925890" y="28343"/>
                  <a:pt x="3906851" y="24881"/>
                </a:cubicBezTo>
                <a:cubicBezTo>
                  <a:pt x="3867404" y="17709"/>
                  <a:pt x="3863005" y="17845"/>
                  <a:pt x="3819766" y="12440"/>
                </a:cubicBezTo>
                <a:cubicBezTo>
                  <a:pt x="3805252" y="8293"/>
                  <a:pt x="3791318" y="92"/>
                  <a:pt x="3776223" y="0"/>
                </a:cubicBezTo>
                <a:lnTo>
                  <a:pt x="2799619" y="6220"/>
                </a:lnTo>
                <a:cubicBezTo>
                  <a:pt x="2792339" y="6310"/>
                  <a:pt x="2759785" y="13696"/>
                  <a:pt x="2749855" y="18661"/>
                </a:cubicBezTo>
                <a:cubicBezTo>
                  <a:pt x="2719449" y="33865"/>
                  <a:pt x="2743803" y="29505"/>
                  <a:pt x="2712533" y="37322"/>
                </a:cubicBezTo>
                <a:cubicBezTo>
                  <a:pt x="2631913" y="57476"/>
                  <a:pt x="2747704" y="21451"/>
                  <a:pt x="2625447" y="62204"/>
                </a:cubicBezTo>
                <a:lnTo>
                  <a:pt x="2588125" y="74645"/>
                </a:lnTo>
                <a:cubicBezTo>
                  <a:pt x="2577758" y="80865"/>
                  <a:pt x="2567837" y="87899"/>
                  <a:pt x="2557023" y="93306"/>
                </a:cubicBezTo>
                <a:cubicBezTo>
                  <a:pt x="2539654" y="101990"/>
                  <a:pt x="2510861" y="103455"/>
                  <a:pt x="2494819" y="105747"/>
                </a:cubicBezTo>
                <a:cubicBezTo>
                  <a:pt x="2486525" y="109894"/>
                  <a:pt x="2478547" y="114743"/>
                  <a:pt x="2469937" y="118187"/>
                </a:cubicBezTo>
                <a:cubicBezTo>
                  <a:pt x="2457761" y="123057"/>
                  <a:pt x="2432615" y="130628"/>
                  <a:pt x="2432615" y="130628"/>
                </a:cubicBezTo>
                <a:cubicBezTo>
                  <a:pt x="2426394" y="134775"/>
                  <a:pt x="2421099" y="140870"/>
                  <a:pt x="2413953" y="143069"/>
                </a:cubicBezTo>
                <a:cubicBezTo>
                  <a:pt x="2393743" y="149288"/>
                  <a:pt x="2351749" y="155510"/>
                  <a:pt x="2351749" y="155510"/>
                </a:cubicBezTo>
                <a:cubicBezTo>
                  <a:pt x="2312960" y="181370"/>
                  <a:pt x="2356715" y="155886"/>
                  <a:pt x="2295766" y="174171"/>
                </a:cubicBezTo>
                <a:cubicBezTo>
                  <a:pt x="2286884" y="176836"/>
                  <a:pt x="2279681" y="183680"/>
                  <a:pt x="2270884" y="186612"/>
                </a:cubicBezTo>
                <a:cubicBezTo>
                  <a:pt x="2262197" y="189508"/>
                  <a:pt x="2208718" y="198010"/>
                  <a:pt x="2202460" y="199053"/>
                </a:cubicBezTo>
                <a:cubicBezTo>
                  <a:pt x="2194166" y="205273"/>
                  <a:pt x="2186851" y="213078"/>
                  <a:pt x="2177578" y="217714"/>
                </a:cubicBezTo>
                <a:cubicBezTo>
                  <a:pt x="2169931" y="221537"/>
                  <a:pt x="2161026" y="222012"/>
                  <a:pt x="2152696" y="223934"/>
                </a:cubicBezTo>
                <a:lnTo>
                  <a:pt x="2096713" y="236375"/>
                </a:lnTo>
                <a:cubicBezTo>
                  <a:pt x="2088383" y="238297"/>
                  <a:pt x="2080020" y="240139"/>
                  <a:pt x="2071831" y="242596"/>
                </a:cubicBezTo>
                <a:cubicBezTo>
                  <a:pt x="2059270" y="246364"/>
                  <a:pt x="2047368" y="252464"/>
                  <a:pt x="2034509" y="255036"/>
                </a:cubicBezTo>
                <a:cubicBezTo>
                  <a:pt x="2016097" y="258718"/>
                  <a:pt x="1997129" y="258720"/>
                  <a:pt x="1978525" y="261257"/>
                </a:cubicBezTo>
                <a:cubicBezTo>
                  <a:pt x="1838201" y="280393"/>
                  <a:pt x="1956681" y="268780"/>
                  <a:pt x="1823015" y="279918"/>
                </a:cubicBezTo>
                <a:cubicBezTo>
                  <a:pt x="1800207" y="284065"/>
                  <a:pt x="1777516" y="288920"/>
                  <a:pt x="1754590" y="292359"/>
                </a:cubicBezTo>
                <a:cubicBezTo>
                  <a:pt x="1719034" y="297692"/>
                  <a:pt x="1694984" y="297023"/>
                  <a:pt x="1661284" y="304800"/>
                </a:cubicBezTo>
                <a:cubicBezTo>
                  <a:pt x="1569969" y="325873"/>
                  <a:pt x="1671843" y="312321"/>
                  <a:pt x="1549317" y="323461"/>
                </a:cubicBezTo>
                <a:cubicBezTo>
                  <a:pt x="1543096" y="325534"/>
                  <a:pt x="1536682" y="327098"/>
                  <a:pt x="1530655" y="329681"/>
                </a:cubicBezTo>
                <a:cubicBezTo>
                  <a:pt x="1522132" y="333334"/>
                  <a:pt x="1514962" y="340869"/>
                  <a:pt x="1505774" y="342122"/>
                </a:cubicBezTo>
                <a:cubicBezTo>
                  <a:pt x="1468737" y="347172"/>
                  <a:pt x="1431103" y="345855"/>
                  <a:pt x="1393806" y="348342"/>
                </a:cubicBezTo>
                <a:cubicBezTo>
                  <a:pt x="1368894" y="350003"/>
                  <a:pt x="1344096" y="353273"/>
                  <a:pt x="1319162" y="354563"/>
                </a:cubicBezTo>
                <a:lnTo>
                  <a:pt x="1033023" y="367004"/>
                </a:lnTo>
                <a:cubicBezTo>
                  <a:pt x="1014362" y="369077"/>
                  <a:pt x="995529" y="369961"/>
                  <a:pt x="977039" y="373224"/>
                </a:cubicBezTo>
                <a:cubicBezTo>
                  <a:pt x="960201" y="376195"/>
                  <a:pt x="944217" y="383355"/>
                  <a:pt x="927276" y="385665"/>
                </a:cubicBezTo>
                <a:cubicBezTo>
                  <a:pt x="898440" y="389597"/>
                  <a:pt x="869245" y="390225"/>
                  <a:pt x="840190" y="391885"/>
                </a:cubicBezTo>
                <a:lnTo>
                  <a:pt x="709562" y="398106"/>
                </a:lnTo>
                <a:lnTo>
                  <a:pt x="610035" y="404326"/>
                </a:lnTo>
                <a:cubicBezTo>
                  <a:pt x="573790" y="411576"/>
                  <a:pt x="564661" y="413173"/>
                  <a:pt x="522949" y="422987"/>
                </a:cubicBezTo>
                <a:cubicBezTo>
                  <a:pt x="506305" y="426903"/>
                  <a:pt x="489774" y="431281"/>
                  <a:pt x="473186" y="435428"/>
                </a:cubicBezTo>
                <a:lnTo>
                  <a:pt x="423423" y="447869"/>
                </a:lnTo>
                <a:cubicBezTo>
                  <a:pt x="415129" y="449942"/>
                  <a:pt x="407048" y="453238"/>
                  <a:pt x="398541" y="454089"/>
                </a:cubicBezTo>
                <a:cubicBezTo>
                  <a:pt x="323787" y="461565"/>
                  <a:pt x="356892" y="456884"/>
                  <a:pt x="299015" y="466530"/>
                </a:cubicBezTo>
                <a:cubicBezTo>
                  <a:pt x="286574" y="472750"/>
                  <a:pt x="274607" y="480025"/>
                  <a:pt x="261692" y="485191"/>
                </a:cubicBezTo>
                <a:cubicBezTo>
                  <a:pt x="252203" y="488987"/>
                  <a:pt x="213474" y="495906"/>
                  <a:pt x="205709" y="497632"/>
                </a:cubicBezTo>
                <a:cubicBezTo>
                  <a:pt x="182283" y="502838"/>
                  <a:pt x="182942" y="503148"/>
                  <a:pt x="162166" y="510073"/>
                </a:cubicBezTo>
                <a:cubicBezTo>
                  <a:pt x="155945" y="516293"/>
                  <a:pt x="150262" y="523102"/>
                  <a:pt x="143504" y="528734"/>
                </a:cubicBezTo>
                <a:cubicBezTo>
                  <a:pt x="130315" y="539725"/>
                  <a:pt x="115173" y="546010"/>
                  <a:pt x="99962" y="553616"/>
                </a:cubicBezTo>
                <a:cubicBezTo>
                  <a:pt x="97888" y="559836"/>
                  <a:pt x="97837" y="567157"/>
                  <a:pt x="93741" y="572277"/>
                </a:cubicBezTo>
                <a:cubicBezTo>
                  <a:pt x="80918" y="588305"/>
                  <a:pt x="50198" y="615820"/>
                  <a:pt x="50198" y="615820"/>
                </a:cubicBezTo>
                <a:cubicBezTo>
                  <a:pt x="48125" y="622040"/>
                  <a:pt x="45779" y="628176"/>
                  <a:pt x="43978" y="634481"/>
                </a:cubicBezTo>
                <a:cubicBezTo>
                  <a:pt x="41629" y="642701"/>
                  <a:pt x="41230" y="651551"/>
                  <a:pt x="37758" y="659363"/>
                </a:cubicBezTo>
                <a:cubicBezTo>
                  <a:pt x="32848" y="670411"/>
                  <a:pt x="25317" y="680098"/>
                  <a:pt x="19096" y="690465"/>
                </a:cubicBezTo>
                <a:cubicBezTo>
                  <a:pt x="17023" y="702906"/>
                  <a:pt x="14543" y="715285"/>
                  <a:pt x="12876" y="727787"/>
                </a:cubicBezTo>
                <a:cubicBezTo>
                  <a:pt x="10394" y="746398"/>
                  <a:pt x="9310" y="765184"/>
                  <a:pt x="6655" y="783771"/>
                </a:cubicBezTo>
                <a:cubicBezTo>
                  <a:pt x="5160" y="794237"/>
                  <a:pt x="2508" y="804506"/>
                  <a:pt x="435" y="814873"/>
                </a:cubicBezTo>
                <a:cubicBezTo>
                  <a:pt x="4322" y="908162"/>
                  <a:pt x="-8754" y="925148"/>
                  <a:pt x="12876" y="982824"/>
                </a:cubicBezTo>
                <a:cubicBezTo>
                  <a:pt x="16797" y="993279"/>
                  <a:pt x="21170" y="1003559"/>
                  <a:pt x="25317" y="1013926"/>
                </a:cubicBezTo>
                <a:cubicBezTo>
                  <a:pt x="27390" y="1026367"/>
                  <a:pt x="28894" y="1038916"/>
                  <a:pt x="31537" y="1051249"/>
                </a:cubicBezTo>
                <a:cubicBezTo>
                  <a:pt x="50537" y="1139916"/>
                  <a:pt x="36666" y="1072312"/>
                  <a:pt x="50198" y="1119673"/>
                </a:cubicBezTo>
                <a:cubicBezTo>
                  <a:pt x="52547" y="1127893"/>
                  <a:pt x="52177" y="1137132"/>
                  <a:pt x="56419" y="1144555"/>
                </a:cubicBezTo>
                <a:cubicBezTo>
                  <a:pt x="60784" y="1152193"/>
                  <a:pt x="68860" y="1156996"/>
                  <a:pt x="75080" y="1163216"/>
                </a:cubicBezTo>
                <a:cubicBezTo>
                  <a:pt x="112324" y="1423939"/>
                  <a:pt x="69195" y="1108356"/>
                  <a:pt x="87521" y="1847461"/>
                </a:cubicBezTo>
                <a:cubicBezTo>
                  <a:pt x="89870" y="1942212"/>
                  <a:pt x="89384" y="1932980"/>
                  <a:pt x="112402" y="1990530"/>
                </a:cubicBezTo>
                <a:cubicBezTo>
                  <a:pt x="116451" y="2026964"/>
                  <a:pt x="118929" y="2054571"/>
                  <a:pt x="124843" y="2090057"/>
                </a:cubicBezTo>
                <a:cubicBezTo>
                  <a:pt x="126581" y="2100486"/>
                  <a:pt x="128990" y="2110792"/>
                  <a:pt x="131064" y="2121159"/>
                </a:cubicBezTo>
                <a:cubicBezTo>
                  <a:pt x="133137" y="2146041"/>
                  <a:pt x="134422" y="2171001"/>
                  <a:pt x="137284" y="2195804"/>
                </a:cubicBezTo>
                <a:cubicBezTo>
                  <a:pt x="140645" y="2224934"/>
                  <a:pt x="146708" y="2253722"/>
                  <a:pt x="149725" y="2282889"/>
                </a:cubicBezTo>
                <a:cubicBezTo>
                  <a:pt x="152932" y="2313895"/>
                  <a:pt x="152303" y="2345238"/>
                  <a:pt x="155945" y="2376196"/>
                </a:cubicBezTo>
                <a:cubicBezTo>
                  <a:pt x="160605" y="2415807"/>
                  <a:pt x="168965" y="2454900"/>
                  <a:pt x="174606" y="2494383"/>
                </a:cubicBezTo>
                <a:cubicBezTo>
                  <a:pt x="176680" y="2508897"/>
                  <a:pt x="177806" y="2523579"/>
                  <a:pt x="180827" y="2537926"/>
                </a:cubicBezTo>
                <a:cubicBezTo>
                  <a:pt x="186111" y="2563023"/>
                  <a:pt x="193268" y="2587689"/>
                  <a:pt x="199488" y="2612571"/>
                </a:cubicBezTo>
                <a:cubicBezTo>
                  <a:pt x="201562" y="2620865"/>
                  <a:pt x="203006" y="2629342"/>
                  <a:pt x="205709" y="2637453"/>
                </a:cubicBezTo>
                <a:cubicBezTo>
                  <a:pt x="209856" y="2649894"/>
                  <a:pt x="215577" y="2661916"/>
                  <a:pt x="218149" y="2674775"/>
                </a:cubicBezTo>
                <a:cubicBezTo>
                  <a:pt x="219724" y="2682647"/>
                  <a:pt x="224706" y="2714240"/>
                  <a:pt x="230590" y="2724538"/>
                </a:cubicBezTo>
                <a:cubicBezTo>
                  <a:pt x="235734" y="2733539"/>
                  <a:pt x="243031" y="2741126"/>
                  <a:pt x="249251" y="2749420"/>
                </a:cubicBezTo>
                <a:cubicBezTo>
                  <a:pt x="261300" y="2797613"/>
                  <a:pt x="245625" y="2753052"/>
                  <a:pt x="274133" y="2792963"/>
                </a:cubicBezTo>
                <a:cubicBezTo>
                  <a:pt x="318348" y="2854865"/>
                  <a:pt x="246462" y="2777733"/>
                  <a:pt x="311455" y="2842726"/>
                </a:cubicBezTo>
                <a:cubicBezTo>
                  <a:pt x="326367" y="2887457"/>
                  <a:pt x="304650" y="2831583"/>
                  <a:pt x="354998" y="2898710"/>
                </a:cubicBezTo>
                <a:cubicBezTo>
                  <a:pt x="366682" y="2914287"/>
                  <a:pt x="376730" y="2930126"/>
                  <a:pt x="392321" y="2942253"/>
                </a:cubicBezTo>
                <a:cubicBezTo>
                  <a:pt x="404123" y="2951433"/>
                  <a:pt x="419071" y="2956562"/>
                  <a:pt x="429643" y="2967134"/>
                </a:cubicBezTo>
                <a:cubicBezTo>
                  <a:pt x="504402" y="3041893"/>
                  <a:pt x="416345" y="2957089"/>
                  <a:pt x="473186" y="3004457"/>
                </a:cubicBezTo>
                <a:cubicBezTo>
                  <a:pt x="479944" y="3010089"/>
                  <a:pt x="484527" y="3018239"/>
                  <a:pt x="491847" y="3023118"/>
                </a:cubicBezTo>
                <a:cubicBezTo>
                  <a:pt x="498287" y="3027411"/>
                  <a:pt x="530656" y="3033784"/>
                  <a:pt x="535390" y="3035559"/>
                </a:cubicBezTo>
                <a:cubicBezTo>
                  <a:pt x="544073" y="3038815"/>
                  <a:pt x="551662" y="3044556"/>
                  <a:pt x="560272" y="3048000"/>
                </a:cubicBezTo>
                <a:cubicBezTo>
                  <a:pt x="646358" y="3082434"/>
                  <a:pt x="682076" y="3061712"/>
                  <a:pt x="809088" y="3066661"/>
                </a:cubicBezTo>
                <a:lnTo>
                  <a:pt x="1076566" y="3079102"/>
                </a:lnTo>
                <a:lnTo>
                  <a:pt x="1132549" y="3085322"/>
                </a:lnTo>
                <a:cubicBezTo>
                  <a:pt x="1153273" y="3087503"/>
                  <a:pt x="1174320" y="3087455"/>
                  <a:pt x="1194753" y="3091542"/>
                </a:cubicBezTo>
                <a:cubicBezTo>
                  <a:pt x="1205702" y="3093732"/>
                  <a:pt x="1214975" y="3101472"/>
                  <a:pt x="1225855" y="3103983"/>
                </a:cubicBezTo>
                <a:cubicBezTo>
                  <a:pt x="1242144" y="3107742"/>
                  <a:pt x="1259129" y="3107456"/>
                  <a:pt x="1275619" y="3110204"/>
                </a:cubicBezTo>
                <a:cubicBezTo>
                  <a:pt x="1291244" y="3112808"/>
                  <a:pt x="1304369" y="3117714"/>
                  <a:pt x="1319162" y="3122645"/>
                </a:cubicBezTo>
                <a:cubicBezTo>
                  <a:pt x="1353411" y="3174022"/>
                  <a:pt x="1298201" y="3095464"/>
                  <a:pt x="1387586" y="3184849"/>
                </a:cubicBezTo>
                <a:cubicBezTo>
                  <a:pt x="1452295" y="3249558"/>
                  <a:pt x="1366726" y="3161549"/>
                  <a:pt x="1418688" y="3222171"/>
                </a:cubicBezTo>
                <a:cubicBezTo>
                  <a:pt x="1426321" y="3231077"/>
                  <a:pt x="1436844" y="3237444"/>
                  <a:pt x="1443570" y="3247053"/>
                </a:cubicBezTo>
                <a:cubicBezTo>
                  <a:pt x="1476430" y="3293996"/>
                  <a:pt x="1443725" y="3278206"/>
                  <a:pt x="1480892" y="3290596"/>
                </a:cubicBezTo>
                <a:cubicBezTo>
                  <a:pt x="1503700" y="3313404"/>
                  <a:pt x="1520467" y="3344594"/>
                  <a:pt x="1549317" y="3359020"/>
                </a:cubicBezTo>
                <a:cubicBezTo>
                  <a:pt x="1557611" y="3363167"/>
                  <a:pt x="1566653" y="3366071"/>
                  <a:pt x="1574198" y="3371461"/>
                </a:cubicBezTo>
                <a:cubicBezTo>
                  <a:pt x="1591144" y="3383565"/>
                  <a:pt x="1593931" y="3392866"/>
                  <a:pt x="1605300" y="3408783"/>
                </a:cubicBezTo>
                <a:cubicBezTo>
                  <a:pt x="1611326" y="3417219"/>
                  <a:pt x="1615997" y="3427028"/>
                  <a:pt x="1623962" y="3433665"/>
                </a:cubicBezTo>
                <a:cubicBezTo>
                  <a:pt x="1628999" y="3437863"/>
                  <a:pt x="1636758" y="3436953"/>
                  <a:pt x="1642623" y="3439885"/>
                </a:cubicBezTo>
                <a:cubicBezTo>
                  <a:pt x="1657575" y="3447361"/>
                  <a:pt x="1671214" y="3457291"/>
                  <a:pt x="1686166" y="3464767"/>
                </a:cubicBezTo>
                <a:cubicBezTo>
                  <a:pt x="1692031" y="3467699"/>
                  <a:pt x="1698962" y="3468055"/>
                  <a:pt x="1704827" y="3470987"/>
                </a:cubicBezTo>
                <a:cubicBezTo>
                  <a:pt x="1715641" y="3476394"/>
                  <a:pt x="1724459" y="3485826"/>
                  <a:pt x="1735929" y="3489649"/>
                </a:cubicBezTo>
                <a:cubicBezTo>
                  <a:pt x="1749838" y="3494285"/>
                  <a:pt x="1764958" y="3493796"/>
                  <a:pt x="1779472" y="3495869"/>
                </a:cubicBezTo>
                <a:cubicBezTo>
                  <a:pt x="1898130" y="3561791"/>
                  <a:pt x="1780079" y="3504928"/>
                  <a:pt x="1878998" y="3533191"/>
                </a:cubicBezTo>
                <a:cubicBezTo>
                  <a:pt x="1894182" y="3537529"/>
                  <a:pt x="1907326" y="3547627"/>
                  <a:pt x="1922541" y="3551853"/>
                </a:cubicBezTo>
                <a:cubicBezTo>
                  <a:pt x="1944877" y="3558058"/>
                  <a:pt x="1968099" y="3560482"/>
                  <a:pt x="1990966" y="3564293"/>
                </a:cubicBezTo>
                <a:cubicBezTo>
                  <a:pt x="2036385" y="3571863"/>
                  <a:pt x="2052391" y="3572140"/>
                  <a:pt x="2102933" y="3576734"/>
                </a:cubicBezTo>
                <a:cubicBezTo>
                  <a:pt x="2123668" y="3580881"/>
                  <a:pt x="2143992" y="3589175"/>
                  <a:pt x="2165137" y="3589175"/>
                </a:cubicBezTo>
                <a:cubicBezTo>
                  <a:pt x="2170150" y="3589175"/>
                  <a:pt x="2358846" y="3598066"/>
                  <a:pt x="2426394" y="3564293"/>
                </a:cubicBezTo>
                <a:lnTo>
                  <a:pt x="2463717" y="3545632"/>
                </a:lnTo>
                <a:cubicBezTo>
                  <a:pt x="2469937" y="3539412"/>
                  <a:pt x="2474740" y="3531335"/>
                  <a:pt x="2482378" y="3526971"/>
                </a:cubicBezTo>
                <a:cubicBezTo>
                  <a:pt x="2489801" y="3522729"/>
                  <a:pt x="2498914" y="3522606"/>
                  <a:pt x="2507260" y="3520751"/>
                </a:cubicBezTo>
                <a:cubicBezTo>
                  <a:pt x="2517581" y="3518457"/>
                  <a:pt x="2528105" y="3517094"/>
                  <a:pt x="2538362" y="3514530"/>
                </a:cubicBezTo>
                <a:cubicBezTo>
                  <a:pt x="2574332" y="3505537"/>
                  <a:pt x="2542931" y="3505070"/>
                  <a:pt x="2600566" y="3502089"/>
                </a:cubicBezTo>
                <a:cubicBezTo>
                  <a:pt x="2706253" y="3496623"/>
                  <a:pt x="2812059" y="3493796"/>
                  <a:pt x="2917806" y="3489649"/>
                </a:cubicBezTo>
                <a:cubicBezTo>
                  <a:pt x="2936467" y="3487575"/>
                  <a:pt x="2955232" y="3486283"/>
                  <a:pt x="2973790" y="3483428"/>
                </a:cubicBezTo>
                <a:cubicBezTo>
                  <a:pt x="2982240" y="3482128"/>
                  <a:pt x="2990158" y="3477982"/>
                  <a:pt x="2998672" y="3477208"/>
                </a:cubicBezTo>
                <a:cubicBezTo>
                  <a:pt x="3035898" y="3473824"/>
                  <a:pt x="3073261" y="3471313"/>
                  <a:pt x="3110639" y="3470987"/>
                </a:cubicBezTo>
                <a:lnTo>
                  <a:pt x="4423145" y="3464767"/>
                </a:lnTo>
                <a:cubicBezTo>
                  <a:pt x="4459433" y="3440574"/>
                  <a:pt x="4422398" y="3461578"/>
                  <a:pt x="4479129" y="3446106"/>
                </a:cubicBezTo>
                <a:cubicBezTo>
                  <a:pt x="4489902" y="3443168"/>
                  <a:pt x="4499776" y="3437586"/>
                  <a:pt x="4510231" y="3433665"/>
                </a:cubicBezTo>
                <a:cubicBezTo>
                  <a:pt x="4516370" y="3431363"/>
                  <a:pt x="4522939" y="3430193"/>
                  <a:pt x="4528892" y="3427445"/>
                </a:cubicBezTo>
                <a:cubicBezTo>
                  <a:pt x="4549940" y="3417730"/>
                  <a:pt x="4569572" y="3404951"/>
                  <a:pt x="4591096" y="3396342"/>
                </a:cubicBezTo>
                <a:cubicBezTo>
                  <a:pt x="4601463" y="3392195"/>
                  <a:pt x="4612211" y="3388896"/>
                  <a:pt x="4622198" y="3383902"/>
                </a:cubicBezTo>
                <a:cubicBezTo>
                  <a:pt x="4680958" y="3354522"/>
                  <a:pt x="4629879" y="3373046"/>
                  <a:pt x="4671962" y="3359020"/>
                </a:cubicBezTo>
                <a:cubicBezTo>
                  <a:pt x="4680256" y="3352800"/>
                  <a:pt x="4688972" y="3347106"/>
                  <a:pt x="4696843" y="3340359"/>
                </a:cubicBezTo>
                <a:cubicBezTo>
                  <a:pt x="4703522" y="3334634"/>
                  <a:pt x="4708346" y="3326811"/>
                  <a:pt x="4715504" y="3321698"/>
                </a:cubicBezTo>
                <a:cubicBezTo>
                  <a:pt x="4723050" y="3316308"/>
                  <a:pt x="4733036" y="3314911"/>
                  <a:pt x="4740386" y="3309257"/>
                </a:cubicBezTo>
                <a:cubicBezTo>
                  <a:pt x="4885889" y="3197331"/>
                  <a:pt x="4728680" y="3304619"/>
                  <a:pt x="4833692" y="3234612"/>
                </a:cubicBezTo>
                <a:cubicBezTo>
                  <a:pt x="4845590" y="3198923"/>
                  <a:pt x="4831393" y="3232236"/>
                  <a:pt x="4858574" y="3197289"/>
                </a:cubicBezTo>
                <a:cubicBezTo>
                  <a:pt x="4867753" y="3185487"/>
                  <a:pt x="4876194" y="3173037"/>
                  <a:pt x="4883455" y="3159967"/>
                </a:cubicBezTo>
                <a:cubicBezTo>
                  <a:pt x="4886639" y="3154235"/>
                  <a:pt x="4885916" y="3146678"/>
                  <a:pt x="4889676" y="3141306"/>
                </a:cubicBezTo>
                <a:cubicBezTo>
                  <a:pt x="4900639" y="3125645"/>
                  <a:pt x="4915693" y="3113179"/>
                  <a:pt x="4926998" y="3097763"/>
                </a:cubicBezTo>
                <a:cubicBezTo>
                  <a:pt x="4938566" y="3081989"/>
                  <a:pt x="4946363" y="3063649"/>
                  <a:pt x="4958100" y="3048000"/>
                </a:cubicBezTo>
                <a:cubicBezTo>
                  <a:pt x="4964321" y="3039706"/>
                  <a:pt x="4971196" y="3031865"/>
                  <a:pt x="4976762" y="3023118"/>
                </a:cubicBezTo>
                <a:cubicBezTo>
                  <a:pt x="4985737" y="3009015"/>
                  <a:pt x="4992370" y="2993484"/>
                  <a:pt x="5001643" y="2979575"/>
                </a:cubicBezTo>
                <a:cubicBezTo>
                  <a:pt x="5009008" y="2968528"/>
                  <a:pt x="5018968" y="2959389"/>
                  <a:pt x="5026525" y="2948473"/>
                </a:cubicBezTo>
                <a:cubicBezTo>
                  <a:pt x="5037659" y="2932390"/>
                  <a:pt x="5045542" y="2914091"/>
                  <a:pt x="5057627" y="2898710"/>
                </a:cubicBezTo>
                <a:cubicBezTo>
                  <a:pt x="5068497" y="2884875"/>
                  <a:pt x="5083499" y="2874745"/>
                  <a:pt x="5094949" y="2861387"/>
                </a:cubicBezTo>
                <a:cubicBezTo>
                  <a:pt x="5108443" y="2845644"/>
                  <a:pt x="5118261" y="2826909"/>
                  <a:pt x="5132272" y="2811624"/>
                </a:cubicBezTo>
                <a:cubicBezTo>
                  <a:pt x="5141243" y="2801837"/>
                  <a:pt x="5153688" y="2795823"/>
                  <a:pt x="5163374" y="2786742"/>
                </a:cubicBezTo>
                <a:cubicBezTo>
                  <a:pt x="5309030" y="2650189"/>
                  <a:pt x="5169547" y="2771675"/>
                  <a:pt x="5275341" y="2680996"/>
                </a:cubicBezTo>
                <a:cubicBezTo>
                  <a:pt x="5277415" y="2674775"/>
                  <a:pt x="5276925" y="2666971"/>
                  <a:pt x="5281562" y="2662334"/>
                </a:cubicBezTo>
                <a:cubicBezTo>
                  <a:pt x="5286198" y="2657698"/>
                  <a:pt x="5294767" y="2659751"/>
                  <a:pt x="5300223" y="2656114"/>
                </a:cubicBezTo>
                <a:cubicBezTo>
                  <a:pt x="5313697" y="2647131"/>
                  <a:pt x="5325772" y="2636131"/>
                  <a:pt x="5337545" y="2625012"/>
                </a:cubicBezTo>
                <a:lnTo>
                  <a:pt x="5430851" y="2531706"/>
                </a:lnTo>
                <a:cubicBezTo>
                  <a:pt x="5441218" y="2521339"/>
                  <a:pt x="5449381" y="2508148"/>
                  <a:pt x="5461953" y="2500604"/>
                </a:cubicBezTo>
                <a:lnTo>
                  <a:pt x="5493055" y="2481942"/>
                </a:lnTo>
                <a:cubicBezTo>
                  <a:pt x="5497202" y="2475722"/>
                  <a:pt x="5502363" y="2470069"/>
                  <a:pt x="5505496" y="2463281"/>
                </a:cubicBezTo>
                <a:cubicBezTo>
                  <a:pt x="5546984" y="2373392"/>
                  <a:pt x="5513361" y="2426602"/>
                  <a:pt x="5542819" y="2382416"/>
                </a:cubicBezTo>
                <a:cubicBezTo>
                  <a:pt x="5544892" y="2374122"/>
                  <a:pt x="5545671" y="2365392"/>
                  <a:pt x="5549039" y="2357534"/>
                </a:cubicBezTo>
                <a:cubicBezTo>
                  <a:pt x="5551984" y="2350662"/>
                  <a:pt x="5559332" y="2346034"/>
                  <a:pt x="5561480" y="2338873"/>
                </a:cubicBezTo>
                <a:cubicBezTo>
                  <a:pt x="5607054" y="2186962"/>
                  <a:pt x="5565414" y="2275025"/>
                  <a:pt x="5598802" y="2208245"/>
                </a:cubicBezTo>
                <a:cubicBezTo>
                  <a:pt x="5600876" y="2195804"/>
                  <a:pt x="5603152" y="2183395"/>
                  <a:pt x="5605023" y="2170922"/>
                </a:cubicBezTo>
                <a:cubicBezTo>
                  <a:pt x="5609373" y="2141923"/>
                  <a:pt x="5609409" y="2112031"/>
                  <a:pt x="5617464" y="2083836"/>
                </a:cubicBezTo>
                <a:lnTo>
                  <a:pt x="5629904" y="2040293"/>
                </a:lnTo>
                <a:cubicBezTo>
                  <a:pt x="5631978" y="2023705"/>
                  <a:pt x="5633583" y="2007052"/>
                  <a:pt x="5636125" y="1990530"/>
                </a:cubicBezTo>
                <a:cubicBezTo>
                  <a:pt x="5642995" y="1945879"/>
                  <a:pt x="5642782" y="1971266"/>
                  <a:pt x="5648566" y="1922106"/>
                </a:cubicBezTo>
                <a:cubicBezTo>
                  <a:pt x="5651242" y="1899360"/>
                  <a:pt x="5653263" y="1876533"/>
                  <a:pt x="5654786" y="1853681"/>
                </a:cubicBezTo>
                <a:cubicBezTo>
                  <a:pt x="5670082" y="1624242"/>
                  <a:pt x="5649815" y="1711838"/>
                  <a:pt x="5673447" y="1617306"/>
                </a:cubicBezTo>
                <a:cubicBezTo>
                  <a:pt x="5675521" y="1588277"/>
                  <a:pt x="5675736" y="1559056"/>
                  <a:pt x="5679668" y="1530220"/>
                </a:cubicBezTo>
                <a:cubicBezTo>
                  <a:pt x="5681978" y="1513279"/>
                  <a:pt x="5692109" y="1497555"/>
                  <a:pt x="5692109" y="1480457"/>
                </a:cubicBezTo>
                <a:lnTo>
                  <a:pt x="5685888" y="1194318"/>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6594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53CA-3089-49C5-88E3-8C691025AA08}"/>
              </a:ext>
            </a:extLst>
          </p:cNvPr>
          <p:cNvSpPr>
            <a:spLocks noGrp="1"/>
          </p:cNvSpPr>
          <p:nvPr>
            <p:ph type="title"/>
          </p:nvPr>
        </p:nvSpPr>
        <p:spPr>
          <a:xfrm>
            <a:off x="999050" y="399555"/>
            <a:ext cx="3848096" cy="1096334"/>
          </a:xfrm>
        </p:spPr>
        <p:txBody>
          <a:bodyPr>
            <a:normAutofit/>
          </a:bodyPr>
          <a:lstStyle/>
          <a:p>
            <a:r>
              <a:rPr lang="en-GB" sz="3000" b="1" dirty="0">
                <a:solidFill>
                  <a:schemeClr val="accent1"/>
                </a:solidFill>
                <a:latin typeface="+mn-lt"/>
              </a:rPr>
              <a:t>Coffee Roulette</a:t>
            </a:r>
          </a:p>
        </p:txBody>
      </p:sp>
      <p:sp>
        <p:nvSpPr>
          <p:cNvPr id="3" name="Content Placeholder 2">
            <a:extLst>
              <a:ext uri="{FF2B5EF4-FFF2-40B4-BE49-F238E27FC236}">
                <a16:creationId xmlns:a16="http://schemas.microsoft.com/office/drawing/2014/main" id="{2971792F-07D8-4CF3-98AC-1B1091DE64AD}"/>
              </a:ext>
            </a:extLst>
          </p:cNvPr>
          <p:cNvSpPr>
            <a:spLocks noGrp="1"/>
          </p:cNvSpPr>
          <p:nvPr>
            <p:ph idx="1"/>
          </p:nvPr>
        </p:nvSpPr>
        <p:spPr>
          <a:xfrm>
            <a:off x="550083" y="1495889"/>
            <a:ext cx="4638605" cy="4962556"/>
          </a:xfrm>
        </p:spPr>
        <p:txBody>
          <a:bodyPr>
            <a:normAutofit lnSpcReduction="10000"/>
          </a:bodyPr>
          <a:lstStyle/>
          <a:p>
            <a:r>
              <a:rPr lang="en-GB" sz="2400" dirty="0">
                <a:latin typeface="Segoe UI" panose="020B0502040204020203" pitchFamily="34" charset="0"/>
                <a:ea typeface="Calibri" panose="020F0502020204030204" pitchFamily="34" charset="0"/>
              </a:rPr>
              <a:t>Over 1,000 people signed up for Coffee Roulette conversations </a:t>
            </a:r>
            <a:endParaRPr lang="en-GB" sz="2400" dirty="0">
              <a:latin typeface="Calibri" panose="020F0502020204030204" pitchFamily="34" charset="0"/>
              <a:ea typeface="Calibri" panose="020F0502020204030204" pitchFamily="34" charset="0"/>
            </a:endParaRPr>
          </a:p>
          <a:p>
            <a:r>
              <a:rPr lang="en-GB" sz="2400" dirty="0">
                <a:latin typeface="Segoe UI" panose="020B0502040204020203" pitchFamily="34" charset="0"/>
                <a:ea typeface="Calibri" panose="020F0502020204030204" pitchFamily="34" charset="0"/>
              </a:rPr>
              <a:t>Conversations took place in pairs, in teams, between teams or in networks. </a:t>
            </a:r>
          </a:p>
          <a:p>
            <a:r>
              <a:rPr lang="en-GB" sz="2400" dirty="0">
                <a:latin typeface="Segoe UI" panose="020B0502040204020203" pitchFamily="34" charset="0"/>
                <a:ea typeface="Calibri" panose="020F0502020204030204" pitchFamily="34" charset="0"/>
              </a:rPr>
              <a:t>People were invited to sign up to be randomly paired with another colleague in a special Coffee Roulette to share reflections over a 30-minute call. </a:t>
            </a:r>
          </a:p>
          <a:p>
            <a:r>
              <a:rPr lang="en-GB" sz="2400" dirty="0">
                <a:latin typeface="Segoe UI" panose="020B0502040204020203" pitchFamily="34" charset="0"/>
                <a:ea typeface="Calibri" panose="020F0502020204030204" pitchFamily="34" charset="0"/>
              </a:rPr>
              <a:t>After the virtual meet-up and conversation, we asked people to share their feedback. </a:t>
            </a:r>
            <a:endParaRPr lang="en-GB" sz="2400" dirty="0"/>
          </a:p>
        </p:txBody>
      </p:sp>
      <p:pic>
        <p:nvPicPr>
          <p:cNvPr id="1026" name="Picture 2" descr="8 Ways to Make Your Coffee Super Healthy">
            <a:extLst>
              <a:ext uri="{FF2B5EF4-FFF2-40B4-BE49-F238E27FC236}">
                <a16:creationId xmlns:a16="http://schemas.microsoft.com/office/drawing/2014/main" id="{A8973EEB-FCE3-45BD-9DB2-9F7A02AC47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33"/>
          <a:stretch/>
        </p:blipFill>
        <p:spPr bwMode="auto">
          <a:xfrm>
            <a:off x="5656778" y="1495889"/>
            <a:ext cx="4638605" cy="3866225"/>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99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D2E8-1CC9-4611-A08D-AB47D2EC3304}"/>
              </a:ext>
            </a:extLst>
          </p:cNvPr>
          <p:cNvSpPr>
            <a:spLocks noGrp="1"/>
          </p:cNvSpPr>
          <p:nvPr>
            <p:ph type="ctrTitle"/>
          </p:nvPr>
        </p:nvSpPr>
        <p:spPr>
          <a:xfrm>
            <a:off x="2667000" y="1952714"/>
            <a:ext cx="6858000" cy="1790700"/>
          </a:xfrm>
        </p:spPr>
        <p:txBody>
          <a:bodyPr/>
          <a:lstStyle/>
          <a:p>
            <a:endParaRPr lang="en-GB" dirty="0"/>
          </a:p>
        </p:txBody>
      </p:sp>
      <p:sp>
        <p:nvSpPr>
          <p:cNvPr id="3" name="Subtitle 2">
            <a:extLst>
              <a:ext uri="{FF2B5EF4-FFF2-40B4-BE49-F238E27FC236}">
                <a16:creationId xmlns:a16="http://schemas.microsoft.com/office/drawing/2014/main" id="{95E0E1A7-6005-4DDA-A965-D02AA287934F}"/>
              </a:ext>
            </a:extLst>
          </p:cNvPr>
          <p:cNvSpPr>
            <a:spLocks noGrp="1"/>
          </p:cNvSpPr>
          <p:nvPr>
            <p:ph type="subTitle" idx="1"/>
          </p:nvPr>
        </p:nvSpPr>
        <p:spPr>
          <a:xfrm>
            <a:off x="2763656" y="4024818"/>
            <a:ext cx="6858000" cy="1241822"/>
          </a:xfrm>
        </p:spPr>
        <p:txBody>
          <a:bodyPr/>
          <a:lstStyle/>
          <a:p>
            <a:endParaRPr lang="en-GB" dirty="0"/>
          </a:p>
        </p:txBody>
      </p:sp>
      <p:pic>
        <p:nvPicPr>
          <p:cNvPr id="4" name="Picture 3">
            <a:extLst>
              <a:ext uri="{FF2B5EF4-FFF2-40B4-BE49-F238E27FC236}">
                <a16:creationId xmlns:a16="http://schemas.microsoft.com/office/drawing/2014/main" id="{98CD6F02-9A8C-44BF-8101-0AA31D7596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8746" y="2179770"/>
            <a:ext cx="5058887" cy="2393776"/>
          </a:xfrm>
          <a:prstGeom prst="rect">
            <a:avLst/>
          </a:prstGeom>
        </p:spPr>
      </p:pic>
      <p:pic>
        <p:nvPicPr>
          <p:cNvPr id="5" name="Picture 4">
            <a:extLst>
              <a:ext uri="{FF2B5EF4-FFF2-40B4-BE49-F238E27FC236}">
                <a16:creationId xmlns:a16="http://schemas.microsoft.com/office/drawing/2014/main" id="{D085DAFC-4B4E-421D-A492-7B404520FC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339"/>
          <a:stretch/>
        </p:blipFill>
        <p:spPr>
          <a:xfrm>
            <a:off x="1672069" y="2013347"/>
            <a:ext cx="3865755" cy="2571750"/>
          </a:xfrm>
          <a:prstGeom prst="rect">
            <a:avLst/>
          </a:prstGeom>
        </p:spPr>
      </p:pic>
      <p:pic>
        <p:nvPicPr>
          <p:cNvPr id="8" name="Picture 7">
            <a:extLst>
              <a:ext uri="{FF2B5EF4-FFF2-40B4-BE49-F238E27FC236}">
                <a16:creationId xmlns:a16="http://schemas.microsoft.com/office/drawing/2014/main" id="{6793FC5E-7332-46EF-BB2A-770BC9578BDE}"/>
              </a:ext>
            </a:extLst>
          </p:cNvPr>
          <p:cNvPicPr>
            <a:picLocks noChangeAspect="1"/>
          </p:cNvPicPr>
          <p:nvPr/>
        </p:nvPicPr>
        <p:blipFill>
          <a:blip r:embed="rId4"/>
          <a:stretch>
            <a:fillRect/>
          </a:stretch>
        </p:blipFill>
        <p:spPr>
          <a:xfrm>
            <a:off x="7752185" y="4739970"/>
            <a:ext cx="2581275" cy="1704975"/>
          </a:xfrm>
          <a:prstGeom prst="rect">
            <a:avLst/>
          </a:prstGeom>
        </p:spPr>
      </p:pic>
      <p:pic>
        <p:nvPicPr>
          <p:cNvPr id="9" name="Picture 8">
            <a:extLst>
              <a:ext uri="{FF2B5EF4-FFF2-40B4-BE49-F238E27FC236}">
                <a16:creationId xmlns:a16="http://schemas.microsoft.com/office/drawing/2014/main" id="{60194411-B295-4ED3-A455-6F8CA7496C49}"/>
              </a:ext>
            </a:extLst>
          </p:cNvPr>
          <p:cNvPicPr>
            <a:picLocks noChangeAspect="1"/>
          </p:cNvPicPr>
          <p:nvPr/>
        </p:nvPicPr>
        <p:blipFill>
          <a:blip r:embed="rId5"/>
          <a:stretch>
            <a:fillRect/>
          </a:stretch>
        </p:blipFill>
        <p:spPr>
          <a:xfrm>
            <a:off x="6489913" y="530544"/>
            <a:ext cx="2876550" cy="1714500"/>
          </a:xfrm>
          <a:prstGeom prst="rect">
            <a:avLst/>
          </a:prstGeom>
        </p:spPr>
      </p:pic>
      <p:pic>
        <p:nvPicPr>
          <p:cNvPr id="10" name="Picture 9">
            <a:extLst>
              <a:ext uri="{FF2B5EF4-FFF2-40B4-BE49-F238E27FC236}">
                <a16:creationId xmlns:a16="http://schemas.microsoft.com/office/drawing/2014/main" id="{89E3FBD6-E947-4BF3-A53D-5B6CC3B9D089}"/>
              </a:ext>
            </a:extLst>
          </p:cNvPr>
          <p:cNvPicPr>
            <a:picLocks noChangeAspect="1"/>
          </p:cNvPicPr>
          <p:nvPr/>
        </p:nvPicPr>
        <p:blipFill>
          <a:blip r:embed="rId6"/>
          <a:stretch>
            <a:fillRect/>
          </a:stretch>
        </p:blipFill>
        <p:spPr>
          <a:xfrm>
            <a:off x="4822411" y="4794878"/>
            <a:ext cx="2407543" cy="842215"/>
          </a:xfrm>
          <a:prstGeom prst="rect">
            <a:avLst/>
          </a:prstGeom>
        </p:spPr>
      </p:pic>
      <p:sp>
        <p:nvSpPr>
          <p:cNvPr id="11" name="Rectangle 10">
            <a:extLst>
              <a:ext uri="{FF2B5EF4-FFF2-40B4-BE49-F238E27FC236}">
                <a16:creationId xmlns:a16="http://schemas.microsoft.com/office/drawing/2014/main" id="{7AB7E0FC-F906-4D3B-94BF-10F021F2499F}"/>
              </a:ext>
            </a:extLst>
          </p:cNvPr>
          <p:cNvSpPr/>
          <p:nvPr/>
        </p:nvSpPr>
        <p:spPr>
          <a:xfrm>
            <a:off x="5591944" y="3959178"/>
            <a:ext cx="1368152" cy="31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8B3AEAE-CC23-43BC-80C1-4965D2962539}"/>
              </a:ext>
            </a:extLst>
          </p:cNvPr>
          <p:cNvPicPr>
            <a:picLocks noChangeAspect="1"/>
          </p:cNvPicPr>
          <p:nvPr/>
        </p:nvPicPr>
        <p:blipFill>
          <a:blip r:embed="rId7"/>
          <a:stretch>
            <a:fillRect/>
          </a:stretch>
        </p:blipFill>
        <p:spPr>
          <a:xfrm>
            <a:off x="4768569" y="5684891"/>
            <a:ext cx="2683720" cy="435544"/>
          </a:xfrm>
          <a:prstGeom prst="rect">
            <a:avLst/>
          </a:prstGeom>
        </p:spPr>
      </p:pic>
      <p:pic>
        <p:nvPicPr>
          <p:cNvPr id="13" name="Picture 12">
            <a:extLst>
              <a:ext uri="{FF2B5EF4-FFF2-40B4-BE49-F238E27FC236}">
                <a16:creationId xmlns:a16="http://schemas.microsoft.com/office/drawing/2014/main" id="{42D7343C-40DC-4240-9783-27A4C2D0B0A1}"/>
              </a:ext>
            </a:extLst>
          </p:cNvPr>
          <p:cNvPicPr>
            <a:picLocks noChangeAspect="1"/>
          </p:cNvPicPr>
          <p:nvPr/>
        </p:nvPicPr>
        <p:blipFill>
          <a:blip r:embed="rId8"/>
          <a:stretch>
            <a:fillRect/>
          </a:stretch>
        </p:blipFill>
        <p:spPr>
          <a:xfrm>
            <a:off x="3243563" y="351430"/>
            <a:ext cx="2344688" cy="1525047"/>
          </a:xfrm>
          <a:prstGeom prst="rect">
            <a:avLst/>
          </a:prstGeom>
        </p:spPr>
      </p:pic>
      <p:pic>
        <p:nvPicPr>
          <p:cNvPr id="14" name="Picture 13">
            <a:extLst>
              <a:ext uri="{FF2B5EF4-FFF2-40B4-BE49-F238E27FC236}">
                <a16:creationId xmlns:a16="http://schemas.microsoft.com/office/drawing/2014/main" id="{4C54864B-1545-4EF8-92AB-D5E75A31A852}"/>
              </a:ext>
            </a:extLst>
          </p:cNvPr>
          <p:cNvPicPr>
            <a:picLocks noChangeAspect="1"/>
          </p:cNvPicPr>
          <p:nvPr/>
        </p:nvPicPr>
        <p:blipFill>
          <a:blip r:embed="rId9"/>
          <a:stretch>
            <a:fillRect/>
          </a:stretch>
        </p:blipFill>
        <p:spPr>
          <a:xfrm>
            <a:off x="1993849" y="4593021"/>
            <a:ext cx="2551245" cy="1644200"/>
          </a:xfrm>
          <a:prstGeom prst="rect">
            <a:avLst/>
          </a:prstGeom>
        </p:spPr>
      </p:pic>
      <p:sp>
        <p:nvSpPr>
          <p:cNvPr id="16" name="Freeform: Shape 15">
            <a:extLst>
              <a:ext uri="{FF2B5EF4-FFF2-40B4-BE49-F238E27FC236}">
                <a16:creationId xmlns:a16="http://schemas.microsoft.com/office/drawing/2014/main" id="{C47B7CB4-CDC9-4289-BAE0-8E4E3925985A}"/>
              </a:ext>
            </a:extLst>
          </p:cNvPr>
          <p:cNvSpPr/>
          <p:nvPr/>
        </p:nvSpPr>
        <p:spPr>
          <a:xfrm>
            <a:off x="1886566" y="4581128"/>
            <a:ext cx="2551244" cy="792088"/>
          </a:xfrm>
          <a:custGeom>
            <a:avLst/>
            <a:gdLst>
              <a:gd name="connsiteX0" fmla="*/ 123183 w 1988199"/>
              <a:gd name="connsiteY0" fmla="*/ 691722 h 710673"/>
              <a:gd name="connsiteX1" fmla="*/ 364812 w 1988199"/>
              <a:gd name="connsiteY1" fmla="*/ 677509 h 710673"/>
              <a:gd name="connsiteX2" fmla="*/ 383763 w 1988199"/>
              <a:gd name="connsiteY2" fmla="*/ 672771 h 710673"/>
              <a:gd name="connsiteX3" fmla="*/ 397977 w 1988199"/>
              <a:gd name="connsiteY3" fmla="*/ 663295 h 710673"/>
              <a:gd name="connsiteX4" fmla="*/ 421666 w 1988199"/>
              <a:gd name="connsiteY4" fmla="*/ 658557 h 710673"/>
              <a:gd name="connsiteX5" fmla="*/ 506947 w 1988199"/>
              <a:gd name="connsiteY5" fmla="*/ 668033 h 710673"/>
              <a:gd name="connsiteX6" fmla="*/ 587490 w 1988199"/>
              <a:gd name="connsiteY6" fmla="*/ 686984 h 710673"/>
              <a:gd name="connsiteX7" fmla="*/ 639606 w 1988199"/>
              <a:gd name="connsiteY7" fmla="*/ 696460 h 710673"/>
              <a:gd name="connsiteX8" fmla="*/ 658557 w 1988199"/>
              <a:gd name="connsiteY8" fmla="*/ 705936 h 710673"/>
              <a:gd name="connsiteX9" fmla="*/ 739100 w 1988199"/>
              <a:gd name="connsiteY9" fmla="*/ 710673 h 710673"/>
              <a:gd name="connsiteX10" fmla="*/ 814905 w 1988199"/>
              <a:gd name="connsiteY10" fmla="*/ 701198 h 710673"/>
              <a:gd name="connsiteX11" fmla="*/ 952302 w 1988199"/>
              <a:gd name="connsiteY11" fmla="*/ 682247 h 710673"/>
              <a:gd name="connsiteX12" fmla="*/ 1009156 w 1988199"/>
              <a:gd name="connsiteY12" fmla="*/ 686984 h 710673"/>
              <a:gd name="connsiteX13" fmla="*/ 1056534 w 1988199"/>
              <a:gd name="connsiteY13" fmla="*/ 691722 h 710673"/>
              <a:gd name="connsiteX14" fmla="*/ 1212883 w 1988199"/>
              <a:gd name="connsiteY14" fmla="*/ 686984 h 710673"/>
              <a:gd name="connsiteX15" fmla="*/ 1345542 w 1988199"/>
              <a:gd name="connsiteY15" fmla="*/ 672771 h 710673"/>
              <a:gd name="connsiteX16" fmla="*/ 1350280 w 1988199"/>
              <a:gd name="connsiteY16" fmla="*/ 658557 h 710673"/>
              <a:gd name="connsiteX17" fmla="*/ 1359755 w 1988199"/>
              <a:gd name="connsiteY17" fmla="*/ 639606 h 710673"/>
              <a:gd name="connsiteX18" fmla="*/ 1364493 w 1988199"/>
              <a:gd name="connsiteY18" fmla="*/ 625393 h 710673"/>
              <a:gd name="connsiteX19" fmla="*/ 1378706 w 1988199"/>
              <a:gd name="connsiteY19" fmla="*/ 620655 h 710673"/>
              <a:gd name="connsiteX20" fmla="*/ 1440298 w 1988199"/>
              <a:gd name="connsiteY20" fmla="*/ 625393 h 710673"/>
              <a:gd name="connsiteX21" fmla="*/ 1459249 w 1988199"/>
              <a:gd name="connsiteY21" fmla="*/ 639606 h 710673"/>
              <a:gd name="connsiteX22" fmla="*/ 1482939 w 1988199"/>
              <a:gd name="connsiteY22" fmla="*/ 644344 h 710673"/>
              <a:gd name="connsiteX23" fmla="*/ 1525579 w 1988199"/>
              <a:gd name="connsiteY23" fmla="*/ 658557 h 710673"/>
              <a:gd name="connsiteX24" fmla="*/ 1549268 w 1988199"/>
              <a:gd name="connsiteY24" fmla="*/ 578014 h 710673"/>
              <a:gd name="connsiteX25" fmla="*/ 1554006 w 1988199"/>
              <a:gd name="connsiteY25" fmla="*/ 563801 h 710673"/>
              <a:gd name="connsiteX26" fmla="*/ 1558744 w 1988199"/>
              <a:gd name="connsiteY26" fmla="*/ 549587 h 710673"/>
              <a:gd name="connsiteX27" fmla="*/ 1591909 w 1988199"/>
              <a:gd name="connsiteY27" fmla="*/ 530636 h 710673"/>
              <a:gd name="connsiteX28" fmla="*/ 1629811 w 1988199"/>
              <a:gd name="connsiteY28" fmla="*/ 521161 h 710673"/>
              <a:gd name="connsiteX29" fmla="*/ 1662976 w 1988199"/>
              <a:gd name="connsiteY29" fmla="*/ 516423 h 710673"/>
              <a:gd name="connsiteX30" fmla="*/ 1691403 w 1988199"/>
              <a:gd name="connsiteY30" fmla="*/ 511685 h 710673"/>
              <a:gd name="connsiteX31" fmla="*/ 1734043 w 1988199"/>
              <a:gd name="connsiteY31" fmla="*/ 497471 h 710673"/>
              <a:gd name="connsiteX32" fmla="*/ 1786159 w 1988199"/>
              <a:gd name="connsiteY32" fmla="*/ 487996 h 710673"/>
              <a:gd name="connsiteX33" fmla="*/ 1805111 w 1988199"/>
              <a:gd name="connsiteY33" fmla="*/ 483258 h 710673"/>
              <a:gd name="connsiteX34" fmla="*/ 1809848 w 1988199"/>
              <a:gd name="connsiteY34" fmla="*/ 469044 h 710673"/>
              <a:gd name="connsiteX35" fmla="*/ 1847751 w 1988199"/>
              <a:gd name="connsiteY35" fmla="*/ 445355 h 710673"/>
              <a:gd name="connsiteX36" fmla="*/ 1857227 w 1988199"/>
              <a:gd name="connsiteY36" fmla="*/ 431142 h 710673"/>
              <a:gd name="connsiteX37" fmla="*/ 1866702 w 1988199"/>
              <a:gd name="connsiteY37" fmla="*/ 397977 h 710673"/>
              <a:gd name="connsiteX38" fmla="*/ 1876178 w 1988199"/>
              <a:gd name="connsiteY38" fmla="*/ 383764 h 710673"/>
              <a:gd name="connsiteX39" fmla="*/ 1880916 w 1988199"/>
              <a:gd name="connsiteY39" fmla="*/ 360074 h 710673"/>
              <a:gd name="connsiteX40" fmla="*/ 1890391 w 1988199"/>
              <a:gd name="connsiteY40" fmla="*/ 270056 h 710673"/>
              <a:gd name="connsiteX41" fmla="*/ 1956721 w 1988199"/>
              <a:gd name="connsiteY41" fmla="*/ 255842 h 710673"/>
              <a:gd name="connsiteX42" fmla="*/ 1980410 w 1988199"/>
              <a:gd name="connsiteY42" fmla="*/ 161086 h 710673"/>
              <a:gd name="connsiteX43" fmla="*/ 1975672 w 1988199"/>
              <a:gd name="connsiteY43" fmla="*/ 56854 h 710673"/>
              <a:gd name="connsiteX44" fmla="*/ 1781422 w 1988199"/>
              <a:gd name="connsiteY44" fmla="*/ 42640 h 710673"/>
              <a:gd name="connsiteX45" fmla="*/ 1752995 w 1988199"/>
              <a:gd name="connsiteY45" fmla="*/ 33165 h 710673"/>
              <a:gd name="connsiteX46" fmla="*/ 1729305 w 1988199"/>
              <a:gd name="connsiteY46" fmla="*/ 28427 h 710673"/>
              <a:gd name="connsiteX47" fmla="*/ 1174980 w 1988199"/>
              <a:gd name="connsiteY47" fmla="*/ 23689 h 710673"/>
              <a:gd name="connsiteX48" fmla="*/ 720149 w 1988199"/>
              <a:gd name="connsiteY48" fmla="*/ 9476 h 710673"/>
              <a:gd name="connsiteX49" fmla="*/ 701198 w 1988199"/>
              <a:gd name="connsiteY49" fmla="*/ 4738 h 710673"/>
              <a:gd name="connsiteX50" fmla="*/ 592228 w 1988199"/>
              <a:gd name="connsiteY50" fmla="*/ 0 h 710673"/>
              <a:gd name="connsiteX51" fmla="*/ 487996 w 1988199"/>
              <a:gd name="connsiteY51" fmla="*/ 4738 h 710673"/>
              <a:gd name="connsiteX52" fmla="*/ 469044 w 1988199"/>
              <a:gd name="connsiteY52" fmla="*/ 18951 h 710673"/>
              <a:gd name="connsiteX53" fmla="*/ 440617 w 1988199"/>
              <a:gd name="connsiteY53" fmla="*/ 28427 h 710673"/>
              <a:gd name="connsiteX54" fmla="*/ 407453 w 1988199"/>
              <a:gd name="connsiteY54" fmla="*/ 47378 h 710673"/>
              <a:gd name="connsiteX55" fmla="*/ 383763 w 1988199"/>
              <a:gd name="connsiteY55" fmla="*/ 61592 h 710673"/>
              <a:gd name="connsiteX56" fmla="*/ 341123 w 1988199"/>
              <a:gd name="connsiteY56" fmla="*/ 80543 h 710673"/>
              <a:gd name="connsiteX57" fmla="*/ 175299 w 1988199"/>
              <a:gd name="connsiteY57" fmla="*/ 61592 h 710673"/>
              <a:gd name="connsiteX58" fmla="*/ 104232 w 1988199"/>
              <a:gd name="connsiteY58" fmla="*/ 42640 h 710673"/>
              <a:gd name="connsiteX59" fmla="*/ 56854 w 1988199"/>
              <a:gd name="connsiteY59" fmla="*/ 28427 h 710673"/>
              <a:gd name="connsiteX60" fmla="*/ 33165 w 1988199"/>
              <a:gd name="connsiteY60" fmla="*/ 18951 h 710673"/>
              <a:gd name="connsiteX61" fmla="*/ 23689 w 1988199"/>
              <a:gd name="connsiteY61" fmla="*/ 56854 h 710673"/>
              <a:gd name="connsiteX62" fmla="*/ 14213 w 1988199"/>
              <a:gd name="connsiteY62" fmla="*/ 213202 h 710673"/>
              <a:gd name="connsiteX63" fmla="*/ 4738 w 1988199"/>
              <a:gd name="connsiteY63" fmla="*/ 236891 h 710673"/>
              <a:gd name="connsiteX64" fmla="*/ 0 w 1988199"/>
              <a:gd name="connsiteY64" fmla="*/ 251105 h 710673"/>
              <a:gd name="connsiteX65" fmla="*/ 33165 w 1988199"/>
              <a:gd name="connsiteY65" fmla="*/ 284269 h 710673"/>
              <a:gd name="connsiteX66" fmla="*/ 42640 w 1988199"/>
              <a:gd name="connsiteY66" fmla="*/ 298483 h 710673"/>
              <a:gd name="connsiteX67" fmla="*/ 80543 w 1988199"/>
              <a:gd name="connsiteY67" fmla="*/ 326910 h 710673"/>
              <a:gd name="connsiteX68" fmla="*/ 142134 w 1988199"/>
              <a:gd name="connsiteY68" fmla="*/ 331648 h 710673"/>
              <a:gd name="connsiteX69" fmla="*/ 137397 w 1988199"/>
              <a:gd name="connsiteY69" fmla="*/ 383764 h 710673"/>
              <a:gd name="connsiteX70" fmla="*/ 118445 w 1988199"/>
              <a:gd name="connsiteY70" fmla="*/ 431142 h 710673"/>
              <a:gd name="connsiteX71" fmla="*/ 108970 w 1988199"/>
              <a:gd name="connsiteY71" fmla="*/ 445355 h 710673"/>
              <a:gd name="connsiteX72" fmla="*/ 108970 w 1988199"/>
              <a:gd name="connsiteY72" fmla="*/ 630130 h 710673"/>
              <a:gd name="connsiteX73" fmla="*/ 123183 w 1988199"/>
              <a:gd name="connsiteY73" fmla="*/ 691722 h 71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988199" h="710673">
                <a:moveTo>
                  <a:pt x="123183" y="691722"/>
                </a:moveTo>
                <a:cubicBezTo>
                  <a:pt x="165823" y="699618"/>
                  <a:pt x="252928" y="688698"/>
                  <a:pt x="364812" y="677509"/>
                </a:cubicBezTo>
                <a:cubicBezTo>
                  <a:pt x="371129" y="675930"/>
                  <a:pt x="377778" y="675336"/>
                  <a:pt x="383763" y="672771"/>
                </a:cubicBezTo>
                <a:cubicBezTo>
                  <a:pt x="388997" y="670528"/>
                  <a:pt x="392645" y="665294"/>
                  <a:pt x="397977" y="663295"/>
                </a:cubicBezTo>
                <a:cubicBezTo>
                  <a:pt x="405517" y="660467"/>
                  <a:pt x="413770" y="660136"/>
                  <a:pt x="421666" y="658557"/>
                </a:cubicBezTo>
                <a:cubicBezTo>
                  <a:pt x="431555" y="659546"/>
                  <a:pt x="493534" y="665350"/>
                  <a:pt x="506947" y="668033"/>
                </a:cubicBezTo>
                <a:cubicBezTo>
                  <a:pt x="533992" y="673442"/>
                  <a:pt x="560521" y="681205"/>
                  <a:pt x="587490" y="686984"/>
                </a:cubicBezTo>
                <a:cubicBezTo>
                  <a:pt x="604755" y="690684"/>
                  <a:pt x="622234" y="693301"/>
                  <a:pt x="639606" y="696460"/>
                </a:cubicBezTo>
                <a:cubicBezTo>
                  <a:pt x="645923" y="699619"/>
                  <a:pt x="651565" y="704937"/>
                  <a:pt x="658557" y="705936"/>
                </a:cubicBezTo>
                <a:cubicBezTo>
                  <a:pt x="685181" y="709739"/>
                  <a:pt x="712206" y="710673"/>
                  <a:pt x="739100" y="710673"/>
                </a:cubicBezTo>
                <a:cubicBezTo>
                  <a:pt x="768334" y="710673"/>
                  <a:pt x="787590" y="705100"/>
                  <a:pt x="814905" y="701198"/>
                </a:cubicBezTo>
                <a:lnTo>
                  <a:pt x="952302" y="682247"/>
                </a:lnTo>
                <a:lnTo>
                  <a:pt x="1009156" y="686984"/>
                </a:lnTo>
                <a:cubicBezTo>
                  <a:pt x="1024962" y="688421"/>
                  <a:pt x="1040663" y="691722"/>
                  <a:pt x="1056534" y="691722"/>
                </a:cubicBezTo>
                <a:cubicBezTo>
                  <a:pt x="1108674" y="691722"/>
                  <a:pt x="1160767" y="688563"/>
                  <a:pt x="1212883" y="686984"/>
                </a:cubicBezTo>
                <a:cubicBezTo>
                  <a:pt x="1257103" y="682246"/>
                  <a:pt x="1301992" y="681781"/>
                  <a:pt x="1345542" y="672771"/>
                </a:cubicBezTo>
                <a:cubicBezTo>
                  <a:pt x="1350433" y="671759"/>
                  <a:pt x="1348313" y="663148"/>
                  <a:pt x="1350280" y="658557"/>
                </a:cubicBezTo>
                <a:cubicBezTo>
                  <a:pt x="1353062" y="652065"/>
                  <a:pt x="1356973" y="646098"/>
                  <a:pt x="1359755" y="639606"/>
                </a:cubicBezTo>
                <a:cubicBezTo>
                  <a:pt x="1361722" y="635016"/>
                  <a:pt x="1360962" y="628924"/>
                  <a:pt x="1364493" y="625393"/>
                </a:cubicBezTo>
                <a:cubicBezTo>
                  <a:pt x="1368024" y="621862"/>
                  <a:pt x="1373968" y="622234"/>
                  <a:pt x="1378706" y="620655"/>
                </a:cubicBezTo>
                <a:cubicBezTo>
                  <a:pt x="1399237" y="622234"/>
                  <a:pt x="1420254" y="620677"/>
                  <a:pt x="1440298" y="625393"/>
                </a:cubicBezTo>
                <a:cubicBezTo>
                  <a:pt x="1447984" y="627202"/>
                  <a:pt x="1452033" y="636399"/>
                  <a:pt x="1459249" y="639606"/>
                </a:cubicBezTo>
                <a:cubicBezTo>
                  <a:pt x="1466608" y="642877"/>
                  <a:pt x="1475196" y="642132"/>
                  <a:pt x="1482939" y="644344"/>
                </a:cubicBezTo>
                <a:cubicBezTo>
                  <a:pt x="1497345" y="648460"/>
                  <a:pt x="1525579" y="658557"/>
                  <a:pt x="1525579" y="658557"/>
                </a:cubicBezTo>
                <a:cubicBezTo>
                  <a:pt x="1538688" y="606126"/>
                  <a:pt x="1530939" y="633003"/>
                  <a:pt x="1549268" y="578014"/>
                </a:cubicBezTo>
                <a:lnTo>
                  <a:pt x="1554006" y="563801"/>
                </a:lnTo>
                <a:cubicBezTo>
                  <a:pt x="1555585" y="559063"/>
                  <a:pt x="1554588" y="552357"/>
                  <a:pt x="1558744" y="549587"/>
                </a:cubicBezTo>
                <a:cubicBezTo>
                  <a:pt x="1573019" y="540071"/>
                  <a:pt x="1575077" y="537850"/>
                  <a:pt x="1591909" y="530636"/>
                </a:cubicBezTo>
                <a:cubicBezTo>
                  <a:pt x="1603562" y="525642"/>
                  <a:pt x="1617671" y="523184"/>
                  <a:pt x="1629811" y="521161"/>
                </a:cubicBezTo>
                <a:cubicBezTo>
                  <a:pt x="1640826" y="519325"/>
                  <a:pt x="1651939" y="518121"/>
                  <a:pt x="1662976" y="516423"/>
                </a:cubicBezTo>
                <a:cubicBezTo>
                  <a:pt x="1672471" y="514962"/>
                  <a:pt x="1681927" y="513264"/>
                  <a:pt x="1691403" y="511685"/>
                </a:cubicBezTo>
                <a:cubicBezTo>
                  <a:pt x="1705616" y="506947"/>
                  <a:pt x="1719508" y="501105"/>
                  <a:pt x="1734043" y="497471"/>
                </a:cubicBezTo>
                <a:cubicBezTo>
                  <a:pt x="1751173" y="493189"/>
                  <a:pt x="1768845" y="491459"/>
                  <a:pt x="1786159" y="487996"/>
                </a:cubicBezTo>
                <a:cubicBezTo>
                  <a:pt x="1792544" y="486719"/>
                  <a:pt x="1798794" y="484837"/>
                  <a:pt x="1805111" y="483258"/>
                </a:cubicBezTo>
                <a:cubicBezTo>
                  <a:pt x="1806690" y="478520"/>
                  <a:pt x="1806651" y="472881"/>
                  <a:pt x="1809848" y="469044"/>
                </a:cubicBezTo>
                <a:cubicBezTo>
                  <a:pt x="1818632" y="458503"/>
                  <a:pt x="1835885" y="451288"/>
                  <a:pt x="1847751" y="445355"/>
                </a:cubicBezTo>
                <a:cubicBezTo>
                  <a:pt x="1850910" y="440617"/>
                  <a:pt x="1854680" y="436235"/>
                  <a:pt x="1857227" y="431142"/>
                </a:cubicBezTo>
                <a:cubicBezTo>
                  <a:pt x="1866450" y="412696"/>
                  <a:pt x="1857590" y="419238"/>
                  <a:pt x="1866702" y="397977"/>
                </a:cubicBezTo>
                <a:cubicBezTo>
                  <a:pt x="1868945" y="392743"/>
                  <a:pt x="1873019" y="388502"/>
                  <a:pt x="1876178" y="383764"/>
                </a:cubicBezTo>
                <a:cubicBezTo>
                  <a:pt x="1877757" y="375867"/>
                  <a:pt x="1879917" y="368065"/>
                  <a:pt x="1880916" y="360074"/>
                </a:cubicBezTo>
                <a:cubicBezTo>
                  <a:pt x="1884658" y="330135"/>
                  <a:pt x="1877419" y="297297"/>
                  <a:pt x="1890391" y="270056"/>
                </a:cubicBezTo>
                <a:cubicBezTo>
                  <a:pt x="1892426" y="265781"/>
                  <a:pt x="1948780" y="257166"/>
                  <a:pt x="1956721" y="255842"/>
                </a:cubicBezTo>
                <a:cubicBezTo>
                  <a:pt x="1957921" y="251642"/>
                  <a:pt x="1980410" y="182380"/>
                  <a:pt x="1980410" y="161086"/>
                </a:cubicBezTo>
                <a:cubicBezTo>
                  <a:pt x="1980410" y="126306"/>
                  <a:pt x="2000762" y="80940"/>
                  <a:pt x="1975672" y="56854"/>
                </a:cubicBezTo>
                <a:cubicBezTo>
                  <a:pt x="1971850" y="53185"/>
                  <a:pt x="1803281" y="43926"/>
                  <a:pt x="1781422" y="42640"/>
                </a:cubicBezTo>
                <a:cubicBezTo>
                  <a:pt x="1771946" y="39482"/>
                  <a:pt x="1762631" y="35793"/>
                  <a:pt x="1752995" y="33165"/>
                </a:cubicBezTo>
                <a:cubicBezTo>
                  <a:pt x="1745226" y="31046"/>
                  <a:pt x="1737357" y="28559"/>
                  <a:pt x="1729305" y="28427"/>
                </a:cubicBezTo>
                <a:lnTo>
                  <a:pt x="1174980" y="23689"/>
                </a:lnTo>
                <a:cubicBezTo>
                  <a:pt x="940643" y="9042"/>
                  <a:pt x="1286205" y="29692"/>
                  <a:pt x="720149" y="9476"/>
                </a:cubicBezTo>
                <a:cubicBezTo>
                  <a:pt x="713642" y="9244"/>
                  <a:pt x="707692" y="5219"/>
                  <a:pt x="701198" y="4738"/>
                </a:cubicBezTo>
                <a:cubicBezTo>
                  <a:pt x="664940" y="2052"/>
                  <a:pt x="628551" y="1579"/>
                  <a:pt x="592228" y="0"/>
                </a:cubicBezTo>
                <a:cubicBezTo>
                  <a:pt x="557484" y="1579"/>
                  <a:pt x="522371" y="-550"/>
                  <a:pt x="487996" y="4738"/>
                </a:cubicBezTo>
                <a:cubicBezTo>
                  <a:pt x="480191" y="5939"/>
                  <a:pt x="476107" y="15420"/>
                  <a:pt x="469044" y="18951"/>
                </a:cubicBezTo>
                <a:cubicBezTo>
                  <a:pt x="460110" y="23418"/>
                  <a:pt x="440617" y="28427"/>
                  <a:pt x="440617" y="28427"/>
                </a:cubicBezTo>
                <a:cubicBezTo>
                  <a:pt x="394792" y="62795"/>
                  <a:pt x="443627" y="29291"/>
                  <a:pt x="407453" y="47378"/>
                </a:cubicBezTo>
                <a:cubicBezTo>
                  <a:pt x="399216" y="51496"/>
                  <a:pt x="392147" y="57781"/>
                  <a:pt x="383763" y="61592"/>
                </a:cubicBezTo>
                <a:cubicBezTo>
                  <a:pt x="330603" y="85756"/>
                  <a:pt x="374669" y="58179"/>
                  <a:pt x="341123" y="80543"/>
                </a:cubicBezTo>
                <a:cubicBezTo>
                  <a:pt x="273873" y="74939"/>
                  <a:pt x="235100" y="75392"/>
                  <a:pt x="175299" y="61592"/>
                </a:cubicBezTo>
                <a:cubicBezTo>
                  <a:pt x="151410" y="56079"/>
                  <a:pt x="126161" y="53604"/>
                  <a:pt x="104232" y="42640"/>
                </a:cubicBezTo>
                <a:cubicBezTo>
                  <a:pt x="76689" y="28869"/>
                  <a:pt x="92247" y="34326"/>
                  <a:pt x="56854" y="28427"/>
                </a:cubicBezTo>
                <a:cubicBezTo>
                  <a:pt x="48958" y="25268"/>
                  <a:pt x="39622" y="13416"/>
                  <a:pt x="33165" y="18951"/>
                </a:cubicBezTo>
                <a:cubicBezTo>
                  <a:pt x="23277" y="27426"/>
                  <a:pt x="23689" y="56854"/>
                  <a:pt x="23689" y="56854"/>
                </a:cubicBezTo>
                <a:cubicBezTo>
                  <a:pt x="23644" y="58118"/>
                  <a:pt x="26723" y="171502"/>
                  <a:pt x="14213" y="213202"/>
                </a:cubicBezTo>
                <a:cubicBezTo>
                  <a:pt x="11769" y="221348"/>
                  <a:pt x="7724" y="228928"/>
                  <a:pt x="4738" y="236891"/>
                </a:cubicBezTo>
                <a:cubicBezTo>
                  <a:pt x="2984" y="241567"/>
                  <a:pt x="1579" y="246367"/>
                  <a:pt x="0" y="251105"/>
                </a:cubicBezTo>
                <a:cubicBezTo>
                  <a:pt x="11055" y="262160"/>
                  <a:pt x="22707" y="272648"/>
                  <a:pt x="33165" y="284269"/>
                </a:cubicBezTo>
                <a:cubicBezTo>
                  <a:pt x="36974" y="288501"/>
                  <a:pt x="38934" y="294160"/>
                  <a:pt x="42640" y="298483"/>
                </a:cubicBezTo>
                <a:cubicBezTo>
                  <a:pt x="51420" y="308727"/>
                  <a:pt x="65590" y="324271"/>
                  <a:pt x="80543" y="326910"/>
                </a:cubicBezTo>
                <a:cubicBezTo>
                  <a:pt x="100821" y="330489"/>
                  <a:pt x="121604" y="330069"/>
                  <a:pt x="142134" y="331648"/>
                </a:cubicBezTo>
                <a:cubicBezTo>
                  <a:pt x="140555" y="349020"/>
                  <a:pt x="140428" y="366586"/>
                  <a:pt x="137397" y="383764"/>
                </a:cubicBezTo>
                <a:cubicBezTo>
                  <a:pt x="134919" y="397809"/>
                  <a:pt x="125861" y="418164"/>
                  <a:pt x="118445" y="431142"/>
                </a:cubicBezTo>
                <a:cubicBezTo>
                  <a:pt x="115620" y="436086"/>
                  <a:pt x="112128" y="440617"/>
                  <a:pt x="108970" y="445355"/>
                </a:cubicBezTo>
                <a:cubicBezTo>
                  <a:pt x="107185" y="486397"/>
                  <a:pt x="99142" y="582953"/>
                  <a:pt x="108970" y="630130"/>
                </a:cubicBezTo>
                <a:cubicBezTo>
                  <a:pt x="118338" y="675096"/>
                  <a:pt x="80543" y="683826"/>
                  <a:pt x="123183" y="691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0BE6C4B4-4A6B-46EB-AF95-DB33EC0D16F6}"/>
              </a:ext>
            </a:extLst>
          </p:cNvPr>
          <p:cNvPicPr>
            <a:picLocks noChangeAspect="1"/>
          </p:cNvPicPr>
          <p:nvPr/>
        </p:nvPicPr>
        <p:blipFill>
          <a:blip r:embed="rId10"/>
          <a:stretch>
            <a:fillRect/>
          </a:stretch>
        </p:blipFill>
        <p:spPr>
          <a:xfrm>
            <a:off x="2207569" y="5085184"/>
            <a:ext cx="1683359" cy="360040"/>
          </a:xfrm>
          <a:prstGeom prst="rect">
            <a:avLst/>
          </a:prstGeom>
        </p:spPr>
      </p:pic>
      <p:sp>
        <p:nvSpPr>
          <p:cNvPr id="17" name="Freeform: Shape 16">
            <a:extLst>
              <a:ext uri="{FF2B5EF4-FFF2-40B4-BE49-F238E27FC236}">
                <a16:creationId xmlns:a16="http://schemas.microsoft.com/office/drawing/2014/main" id="{446572DB-B6FA-44D2-9B31-8903498D7532}"/>
              </a:ext>
            </a:extLst>
          </p:cNvPr>
          <p:cNvSpPr/>
          <p:nvPr/>
        </p:nvSpPr>
        <p:spPr>
          <a:xfrm>
            <a:off x="1888813" y="3307204"/>
            <a:ext cx="1613163" cy="625853"/>
          </a:xfrm>
          <a:custGeom>
            <a:avLst/>
            <a:gdLst>
              <a:gd name="connsiteX0" fmla="*/ 161086 w 1613163"/>
              <a:gd name="connsiteY0" fmla="*/ 436060 h 625853"/>
              <a:gd name="connsiteX1" fmla="*/ 161086 w 1613163"/>
              <a:gd name="connsiteY1" fmla="*/ 507128 h 625853"/>
              <a:gd name="connsiteX2" fmla="*/ 198989 w 1613163"/>
              <a:gd name="connsiteY2" fmla="*/ 516603 h 625853"/>
              <a:gd name="connsiteX3" fmla="*/ 251105 w 1613163"/>
              <a:gd name="connsiteY3" fmla="*/ 545030 h 625853"/>
              <a:gd name="connsiteX4" fmla="*/ 270056 w 1613163"/>
              <a:gd name="connsiteY4" fmla="*/ 549768 h 625853"/>
              <a:gd name="connsiteX5" fmla="*/ 289008 w 1613163"/>
              <a:gd name="connsiteY5" fmla="*/ 559244 h 625853"/>
              <a:gd name="connsiteX6" fmla="*/ 312697 w 1613163"/>
              <a:gd name="connsiteY6" fmla="*/ 573457 h 625853"/>
              <a:gd name="connsiteX7" fmla="*/ 383764 w 1613163"/>
              <a:gd name="connsiteY7" fmla="*/ 578195 h 625853"/>
              <a:gd name="connsiteX8" fmla="*/ 431142 w 1613163"/>
              <a:gd name="connsiteY8" fmla="*/ 592409 h 625853"/>
              <a:gd name="connsiteX9" fmla="*/ 483258 w 1613163"/>
              <a:gd name="connsiteY9" fmla="*/ 587671 h 625853"/>
              <a:gd name="connsiteX10" fmla="*/ 502210 w 1613163"/>
              <a:gd name="connsiteY10" fmla="*/ 578195 h 625853"/>
              <a:gd name="connsiteX11" fmla="*/ 630131 w 1613163"/>
              <a:gd name="connsiteY11" fmla="*/ 568719 h 625853"/>
              <a:gd name="connsiteX12" fmla="*/ 668034 w 1613163"/>
              <a:gd name="connsiteY12" fmla="*/ 559244 h 625853"/>
              <a:gd name="connsiteX13" fmla="*/ 701198 w 1613163"/>
              <a:gd name="connsiteY13" fmla="*/ 545030 h 625853"/>
              <a:gd name="connsiteX14" fmla="*/ 767528 w 1613163"/>
              <a:gd name="connsiteY14" fmla="*/ 563982 h 625853"/>
              <a:gd name="connsiteX15" fmla="*/ 791217 w 1613163"/>
              <a:gd name="connsiteY15" fmla="*/ 578195 h 625853"/>
              <a:gd name="connsiteX16" fmla="*/ 805430 w 1613163"/>
              <a:gd name="connsiteY16" fmla="*/ 587671 h 625853"/>
              <a:gd name="connsiteX17" fmla="*/ 923876 w 1613163"/>
              <a:gd name="connsiteY17" fmla="*/ 592409 h 625853"/>
              <a:gd name="connsiteX18" fmla="*/ 980730 w 1613163"/>
              <a:gd name="connsiteY18" fmla="*/ 620835 h 625853"/>
              <a:gd name="connsiteX19" fmla="*/ 1118127 w 1613163"/>
              <a:gd name="connsiteY19" fmla="*/ 620835 h 625853"/>
              <a:gd name="connsiteX20" fmla="*/ 1146554 w 1613163"/>
              <a:gd name="connsiteY20" fmla="*/ 611360 h 625853"/>
              <a:gd name="connsiteX21" fmla="*/ 1160767 w 1613163"/>
              <a:gd name="connsiteY21" fmla="*/ 606622 h 625853"/>
              <a:gd name="connsiteX22" fmla="*/ 1179719 w 1613163"/>
              <a:gd name="connsiteY22" fmla="*/ 601884 h 625853"/>
              <a:gd name="connsiteX23" fmla="*/ 1212883 w 1613163"/>
              <a:gd name="connsiteY23" fmla="*/ 587671 h 625853"/>
              <a:gd name="connsiteX24" fmla="*/ 1217621 w 1613163"/>
              <a:gd name="connsiteY24" fmla="*/ 573457 h 625853"/>
              <a:gd name="connsiteX25" fmla="*/ 1222359 w 1613163"/>
              <a:gd name="connsiteY25" fmla="*/ 469225 h 625853"/>
              <a:gd name="connsiteX26" fmla="*/ 1236572 w 1613163"/>
              <a:gd name="connsiteY26" fmla="*/ 464487 h 625853"/>
              <a:gd name="connsiteX27" fmla="*/ 1279213 w 1613163"/>
              <a:gd name="connsiteY27" fmla="*/ 445536 h 625853"/>
              <a:gd name="connsiteX28" fmla="*/ 1326591 w 1613163"/>
              <a:gd name="connsiteY28" fmla="*/ 431323 h 625853"/>
              <a:gd name="connsiteX29" fmla="*/ 1359756 w 1613163"/>
              <a:gd name="connsiteY29" fmla="*/ 417109 h 625853"/>
              <a:gd name="connsiteX30" fmla="*/ 1373969 w 1613163"/>
              <a:gd name="connsiteY30" fmla="*/ 402896 h 625853"/>
              <a:gd name="connsiteX31" fmla="*/ 1430823 w 1613163"/>
              <a:gd name="connsiteY31" fmla="*/ 383944 h 625853"/>
              <a:gd name="connsiteX32" fmla="*/ 1449775 w 1613163"/>
              <a:gd name="connsiteY32" fmla="*/ 374469 h 625853"/>
              <a:gd name="connsiteX33" fmla="*/ 1468726 w 1613163"/>
              <a:gd name="connsiteY33" fmla="*/ 355517 h 625853"/>
              <a:gd name="connsiteX34" fmla="*/ 1497153 w 1613163"/>
              <a:gd name="connsiteY34" fmla="*/ 346042 h 625853"/>
              <a:gd name="connsiteX35" fmla="*/ 1516104 w 1613163"/>
              <a:gd name="connsiteY35" fmla="*/ 336566 h 625853"/>
              <a:gd name="connsiteX36" fmla="*/ 1525580 w 1613163"/>
              <a:gd name="connsiteY36" fmla="*/ 322353 h 625853"/>
              <a:gd name="connsiteX37" fmla="*/ 1558744 w 1613163"/>
              <a:gd name="connsiteY37" fmla="*/ 289188 h 625853"/>
              <a:gd name="connsiteX38" fmla="*/ 1587171 w 1613163"/>
              <a:gd name="connsiteY38" fmla="*/ 256023 h 625853"/>
              <a:gd name="connsiteX39" fmla="*/ 1591909 w 1613163"/>
              <a:gd name="connsiteY39" fmla="*/ 237072 h 625853"/>
              <a:gd name="connsiteX40" fmla="*/ 1591909 w 1613163"/>
              <a:gd name="connsiteY40" fmla="*/ 99675 h 625853"/>
              <a:gd name="connsiteX41" fmla="*/ 1530318 w 1613163"/>
              <a:gd name="connsiteY41" fmla="*/ 94937 h 625853"/>
              <a:gd name="connsiteX42" fmla="*/ 1463988 w 1613163"/>
              <a:gd name="connsiteY42" fmla="*/ 80724 h 625853"/>
              <a:gd name="connsiteX43" fmla="*/ 1449775 w 1613163"/>
              <a:gd name="connsiteY43" fmla="*/ 75986 h 625853"/>
              <a:gd name="connsiteX44" fmla="*/ 1288689 w 1613163"/>
              <a:gd name="connsiteY44" fmla="*/ 66510 h 625853"/>
              <a:gd name="connsiteX45" fmla="*/ 1236572 w 1613163"/>
              <a:gd name="connsiteY45" fmla="*/ 57034 h 625853"/>
              <a:gd name="connsiteX46" fmla="*/ 1018633 w 1613163"/>
              <a:gd name="connsiteY46" fmla="*/ 38083 h 625853"/>
              <a:gd name="connsiteX47" fmla="*/ 990206 w 1613163"/>
              <a:gd name="connsiteY47" fmla="*/ 28608 h 625853"/>
              <a:gd name="connsiteX48" fmla="*/ 833857 w 1613163"/>
              <a:gd name="connsiteY48" fmla="*/ 9656 h 625853"/>
              <a:gd name="connsiteX49" fmla="*/ 805430 w 1613163"/>
              <a:gd name="connsiteY49" fmla="*/ 181 h 625853"/>
              <a:gd name="connsiteX50" fmla="*/ 748577 w 1613163"/>
              <a:gd name="connsiteY50" fmla="*/ 4918 h 625853"/>
              <a:gd name="connsiteX51" fmla="*/ 668034 w 1613163"/>
              <a:gd name="connsiteY51" fmla="*/ 19132 h 625853"/>
              <a:gd name="connsiteX52" fmla="*/ 653820 w 1613163"/>
              <a:gd name="connsiteY52" fmla="*/ 23870 h 625853"/>
              <a:gd name="connsiteX53" fmla="*/ 601704 w 1613163"/>
              <a:gd name="connsiteY53" fmla="*/ 28608 h 625853"/>
              <a:gd name="connsiteX54" fmla="*/ 535375 w 1613163"/>
              <a:gd name="connsiteY54" fmla="*/ 42821 h 625853"/>
              <a:gd name="connsiteX55" fmla="*/ 521161 w 1613163"/>
              <a:gd name="connsiteY55" fmla="*/ 47559 h 625853"/>
              <a:gd name="connsiteX56" fmla="*/ 502210 w 1613163"/>
              <a:gd name="connsiteY56" fmla="*/ 52297 h 625853"/>
              <a:gd name="connsiteX57" fmla="*/ 478521 w 1613163"/>
              <a:gd name="connsiteY57" fmla="*/ 61772 h 625853"/>
              <a:gd name="connsiteX58" fmla="*/ 431142 w 1613163"/>
              <a:gd name="connsiteY58" fmla="*/ 66510 h 625853"/>
              <a:gd name="connsiteX59" fmla="*/ 393240 w 1613163"/>
              <a:gd name="connsiteY59" fmla="*/ 71248 h 625853"/>
              <a:gd name="connsiteX60" fmla="*/ 0 w 1613163"/>
              <a:gd name="connsiteY60" fmla="*/ 85461 h 625853"/>
              <a:gd name="connsiteX61" fmla="*/ 18952 w 1613163"/>
              <a:gd name="connsiteY61" fmla="*/ 118626 h 625853"/>
              <a:gd name="connsiteX62" fmla="*/ 33165 w 1613163"/>
              <a:gd name="connsiteY62" fmla="*/ 142315 h 625853"/>
              <a:gd name="connsiteX63" fmla="*/ 56854 w 1613163"/>
              <a:gd name="connsiteY63" fmla="*/ 156529 h 625853"/>
              <a:gd name="connsiteX64" fmla="*/ 75806 w 1613163"/>
              <a:gd name="connsiteY64" fmla="*/ 180218 h 625853"/>
              <a:gd name="connsiteX65" fmla="*/ 90019 w 1613163"/>
              <a:gd name="connsiteY65" fmla="*/ 194431 h 625853"/>
              <a:gd name="connsiteX66" fmla="*/ 99495 w 1613163"/>
              <a:gd name="connsiteY66" fmla="*/ 213383 h 625853"/>
              <a:gd name="connsiteX67" fmla="*/ 123184 w 1613163"/>
              <a:gd name="connsiteY67" fmla="*/ 246547 h 625853"/>
              <a:gd name="connsiteX68" fmla="*/ 127922 w 1613163"/>
              <a:gd name="connsiteY68" fmla="*/ 265499 h 625853"/>
              <a:gd name="connsiteX69" fmla="*/ 146873 w 1613163"/>
              <a:gd name="connsiteY69" fmla="*/ 289188 h 625853"/>
              <a:gd name="connsiteX70" fmla="*/ 161086 w 1613163"/>
              <a:gd name="connsiteY70" fmla="*/ 436060 h 6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13163" h="625853">
                <a:moveTo>
                  <a:pt x="161086" y="436060"/>
                </a:moveTo>
                <a:cubicBezTo>
                  <a:pt x="163455" y="472383"/>
                  <a:pt x="147969" y="489638"/>
                  <a:pt x="161086" y="507128"/>
                </a:cubicBezTo>
                <a:cubicBezTo>
                  <a:pt x="168900" y="517547"/>
                  <a:pt x="198989" y="516603"/>
                  <a:pt x="198989" y="516603"/>
                </a:cubicBezTo>
                <a:cubicBezTo>
                  <a:pt x="219179" y="530063"/>
                  <a:pt x="222441" y="533087"/>
                  <a:pt x="251105" y="545030"/>
                </a:cubicBezTo>
                <a:cubicBezTo>
                  <a:pt x="257116" y="547534"/>
                  <a:pt x="263959" y="547482"/>
                  <a:pt x="270056" y="549768"/>
                </a:cubicBezTo>
                <a:cubicBezTo>
                  <a:pt x="276669" y="552248"/>
                  <a:pt x="282834" y="555814"/>
                  <a:pt x="289008" y="559244"/>
                </a:cubicBezTo>
                <a:cubicBezTo>
                  <a:pt x="297058" y="563716"/>
                  <a:pt x="303667" y="571651"/>
                  <a:pt x="312697" y="573457"/>
                </a:cubicBezTo>
                <a:cubicBezTo>
                  <a:pt x="335978" y="578113"/>
                  <a:pt x="360075" y="576616"/>
                  <a:pt x="383764" y="578195"/>
                </a:cubicBezTo>
                <a:cubicBezTo>
                  <a:pt x="395219" y="582013"/>
                  <a:pt x="424636" y="592048"/>
                  <a:pt x="431142" y="592409"/>
                </a:cubicBezTo>
                <a:cubicBezTo>
                  <a:pt x="448559" y="593377"/>
                  <a:pt x="465886" y="589250"/>
                  <a:pt x="483258" y="587671"/>
                </a:cubicBezTo>
                <a:cubicBezTo>
                  <a:pt x="489575" y="584512"/>
                  <a:pt x="495304" y="579675"/>
                  <a:pt x="502210" y="578195"/>
                </a:cubicBezTo>
                <a:cubicBezTo>
                  <a:pt x="521847" y="573987"/>
                  <a:pt x="626096" y="568956"/>
                  <a:pt x="630131" y="568719"/>
                </a:cubicBezTo>
                <a:cubicBezTo>
                  <a:pt x="644037" y="565938"/>
                  <a:pt x="655286" y="564708"/>
                  <a:pt x="668034" y="559244"/>
                </a:cubicBezTo>
                <a:cubicBezTo>
                  <a:pt x="709020" y="541678"/>
                  <a:pt x="667862" y="556143"/>
                  <a:pt x="701198" y="545030"/>
                </a:cubicBezTo>
                <a:cubicBezTo>
                  <a:pt x="723308" y="551347"/>
                  <a:pt x="745951" y="556033"/>
                  <a:pt x="767528" y="563982"/>
                </a:cubicBezTo>
                <a:cubicBezTo>
                  <a:pt x="776169" y="567165"/>
                  <a:pt x="783408" y="573314"/>
                  <a:pt x="791217" y="578195"/>
                </a:cubicBezTo>
                <a:cubicBezTo>
                  <a:pt x="796046" y="581213"/>
                  <a:pt x="799768" y="587064"/>
                  <a:pt x="805430" y="587671"/>
                </a:cubicBezTo>
                <a:cubicBezTo>
                  <a:pt x="844719" y="591881"/>
                  <a:pt x="884394" y="590830"/>
                  <a:pt x="923876" y="592409"/>
                </a:cubicBezTo>
                <a:cubicBezTo>
                  <a:pt x="942827" y="601884"/>
                  <a:pt x="960270" y="615327"/>
                  <a:pt x="980730" y="620835"/>
                </a:cubicBezTo>
                <a:cubicBezTo>
                  <a:pt x="1017738" y="630798"/>
                  <a:pt x="1081713" y="623263"/>
                  <a:pt x="1118127" y="620835"/>
                </a:cubicBezTo>
                <a:lnTo>
                  <a:pt x="1146554" y="611360"/>
                </a:lnTo>
                <a:cubicBezTo>
                  <a:pt x="1151292" y="609781"/>
                  <a:pt x="1155922" y="607833"/>
                  <a:pt x="1160767" y="606622"/>
                </a:cubicBezTo>
                <a:cubicBezTo>
                  <a:pt x="1167084" y="605043"/>
                  <a:pt x="1173599" y="604109"/>
                  <a:pt x="1179719" y="601884"/>
                </a:cubicBezTo>
                <a:cubicBezTo>
                  <a:pt x="1191022" y="597774"/>
                  <a:pt x="1201828" y="592409"/>
                  <a:pt x="1212883" y="587671"/>
                </a:cubicBezTo>
                <a:cubicBezTo>
                  <a:pt x="1214462" y="582933"/>
                  <a:pt x="1217223" y="578435"/>
                  <a:pt x="1217621" y="573457"/>
                </a:cubicBezTo>
                <a:cubicBezTo>
                  <a:pt x="1220395" y="538788"/>
                  <a:pt x="1216400" y="503491"/>
                  <a:pt x="1222359" y="469225"/>
                </a:cubicBezTo>
                <a:cubicBezTo>
                  <a:pt x="1223215" y="464305"/>
                  <a:pt x="1232105" y="466720"/>
                  <a:pt x="1236572" y="464487"/>
                </a:cubicBezTo>
                <a:cubicBezTo>
                  <a:pt x="1267682" y="448933"/>
                  <a:pt x="1230326" y="457758"/>
                  <a:pt x="1279213" y="445536"/>
                </a:cubicBezTo>
                <a:cubicBezTo>
                  <a:pt x="1307852" y="438376"/>
                  <a:pt x="1291990" y="442856"/>
                  <a:pt x="1326591" y="431323"/>
                </a:cubicBezTo>
                <a:cubicBezTo>
                  <a:pt x="1338191" y="427457"/>
                  <a:pt x="1349510" y="424428"/>
                  <a:pt x="1359756" y="417109"/>
                </a:cubicBezTo>
                <a:cubicBezTo>
                  <a:pt x="1365208" y="413215"/>
                  <a:pt x="1367898" y="405729"/>
                  <a:pt x="1373969" y="402896"/>
                </a:cubicBezTo>
                <a:cubicBezTo>
                  <a:pt x="1392071" y="394448"/>
                  <a:pt x="1412955" y="392877"/>
                  <a:pt x="1430823" y="383944"/>
                </a:cubicBezTo>
                <a:lnTo>
                  <a:pt x="1449775" y="374469"/>
                </a:lnTo>
                <a:cubicBezTo>
                  <a:pt x="1456092" y="368152"/>
                  <a:pt x="1461065" y="360113"/>
                  <a:pt x="1468726" y="355517"/>
                </a:cubicBezTo>
                <a:cubicBezTo>
                  <a:pt x="1477291" y="350378"/>
                  <a:pt x="1488219" y="350509"/>
                  <a:pt x="1497153" y="346042"/>
                </a:cubicBezTo>
                <a:lnTo>
                  <a:pt x="1516104" y="336566"/>
                </a:lnTo>
                <a:cubicBezTo>
                  <a:pt x="1519263" y="331828"/>
                  <a:pt x="1521771" y="326585"/>
                  <a:pt x="1525580" y="322353"/>
                </a:cubicBezTo>
                <a:cubicBezTo>
                  <a:pt x="1536038" y="310732"/>
                  <a:pt x="1550700" y="302594"/>
                  <a:pt x="1558744" y="289188"/>
                </a:cubicBezTo>
                <a:cubicBezTo>
                  <a:pt x="1575888" y="260616"/>
                  <a:pt x="1565296" y="270607"/>
                  <a:pt x="1587171" y="256023"/>
                </a:cubicBezTo>
                <a:cubicBezTo>
                  <a:pt x="1588750" y="249706"/>
                  <a:pt x="1590120" y="243333"/>
                  <a:pt x="1591909" y="237072"/>
                </a:cubicBezTo>
                <a:cubicBezTo>
                  <a:pt x="1605351" y="190025"/>
                  <a:pt x="1632134" y="177252"/>
                  <a:pt x="1591909" y="99675"/>
                </a:cubicBezTo>
                <a:cubicBezTo>
                  <a:pt x="1582431" y="81395"/>
                  <a:pt x="1550848" y="96516"/>
                  <a:pt x="1530318" y="94937"/>
                </a:cubicBezTo>
                <a:cubicBezTo>
                  <a:pt x="1460962" y="77598"/>
                  <a:pt x="1603772" y="112981"/>
                  <a:pt x="1463988" y="80724"/>
                </a:cubicBezTo>
                <a:cubicBezTo>
                  <a:pt x="1459122" y="79601"/>
                  <a:pt x="1454753" y="76390"/>
                  <a:pt x="1449775" y="75986"/>
                </a:cubicBezTo>
                <a:cubicBezTo>
                  <a:pt x="1396163" y="71639"/>
                  <a:pt x="1342384" y="69669"/>
                  <a:pt x="1288689" y="66510"/>
                </a:cubicBezTo>
                <a:cubicBezTo>
                  <a:pt x="1271317" y="63351"/>
                  <a:pt x="1254132" y="58882"/>
                  <a:pt x="1236572" y="57034"/>
                </a:cubicBezTo>
                <a:cubicBezTo>
                  <a:pt x="1164052" y="49400"/>
                  <a:pt x="1018633" y="38083"/>
                  <a:pt x="1018633" y="38083"/>
                </a:cubicBezTo>
                <a:cubicBezTo>
                  <a:pt x="1009157" y="34925"/>
                  <a:pt x="1000078" y="30127"/>
                  <a:pt x="990206" y="28608"/>
                </a:cubicBezTo>
                <a:cubicBezTo>
                  <a:pt x="938319" y="20625"/>
                  <a:pt x="833857" y="9656"/>
                  <a:pt x="833857" y="9656"/>
                </a:cubicBezTo>
                <a:cubicBezTo>
                  <a:pt x="824381" y="6498"/>
                  <a:pt x="815403" y="735"/>
                  <a:pt x="805430" y="181"/>
                </a:cubicBezTo>
                <a:cubicBezTo>
                  <a:pt x="786443" y="-874"/>
                  <a:pt x="767489" y="2927"/>
                  <a:pt x="748577" y="4918"/>
                </a:cubicBezTo>
                <a:cubicBezTo>
                  <a:pt x="724095" y="7495"/>
                  <a:pt x="690846" y="13868"/>
                  <a:pt x="668034" y="19132"/>
                </a:cubicBezTo>
                <a:cubicBezTo>
                  <a:pt x="663168" y="20255"/>
                  <a:pt x="658764" y="23164"/>
                  <a:pt x="653820" y="23870"/>
                </a:cubicBezTo>
                <a:cubicBezTo>
                  <a:pt x="636552" y="26337"/>
                  <a:pt x="619076" y="27029"/>
                  <a:pt x="601704" y="28608"/>
                </a:cubicBezTo>
                <a:cubicBezTo>
                  <a:pt x="532266" y="45965"/>
                  <a:pt x="675367" y="10514"/>
                  <a:pt x="535375" y="42821"/>
                </a:cubicBezTo>
                <a:cubicBezTo>
                  <a:pt x="530509" y="43944"/>
                  <a:pt x="525963" y="46187"/>
                  <a:pt x="521161" y="47559"/>
                </a:cubicBezTo>
                <a:cubicBezTo>
                  <a:pt x="514900" y="49348"/>
                  <a:pt x="508387" y="50238"/>
                  <a:pt x="502210" y="52297"/>
                </a:cubicBezTo>
                <a:cubicBezTo>
                  <a:pt x="494142" y="54986"/>
                  <a:pt x="486860" y="60104"/>
                  <a:pt x="478521" y="61772"/>
                </a:cubicBezTo>
                <a:cubicBezTo>
                  <a:pt x="462957" y="64885"/>
                  <a:pt x="446917" y="64757"/>
                  <a:pt x="431142" y="66510"/>
                </a:cubicBezTo>
                <a:cubicBezTo>
                  <a:pt x="418488" y="67916"/>
                  <a:pt x="405960" y="70689"/>
                  <a:pt x="393240" y="71248"/>
                </a:cubicBezTo>
                <a:lnTo>
                  <a:pt x="0" y="85461"/>
                </a:lnTo>
                <a:cubicBezTo>
                  <a:pt x="8445" y="110796"/>
                  <a:pt x="-172" y="89941"/>
                  <a:pt x="18952" y="118626"/>
                </a:cubicBezTo>
                <a:cubicBezTo>
                  <a:pt x="24060" y="126288"/>
                  <a:pt x="26654" y="135803"/>
                  <a:pt x="33165" y="142315"/>
                </a:cubicBezTo>
                <a:cubicBezTo>
                  <a:pt x="39676" y="148827"/>
                  <a:pt x="48958" y="151791"/>
                  <a:pt x="56854" y="156529"/>
                </a:cubicBezTo>
                <a:cubicBezTo>
                  <a:pt x="63171" y="164425"/>
                  <a:pt x="69147" y="172608"/>
                  <a:pt x="75806" y="180218"/>
                </a:cubicBezTo>
                <a:cubicBezTo>
                  <a:pt x="80218" y="185260"/>
                  <a:pt x="86125" y="188979"/>
                  <a:pt x="90019" y="194431"/>
                </a:cubicBezTo>
                <a:cubicBezTo>
                  <a:pt x="94124" y="200178"/>
                  <a:pt x="95390" y="207636"/>
                  <a:pt x="99495" y="213383"/>
                </a:cubicBezTo>
                <a:cubicBezTo>
                  <a:pt x="131510" y="258204"/>
                  <a:pt x="97210" y="194603"/>
                  <a:pt x="123184" y="246547"/>
                </a:cubicBezTo>
                <a:cubicBezTo>
                  <a:pt x="124763" y="252864"/>
                  <a:pt x="124310" y="260081"/>
                  <a:pt x="127922" y="265499"/>
                </a:cubicBezTo>
                <a:cubicBezTo>
                  <a:pt x="156496" y="308361"/>
                  <a:pt x="131383" y="242718"/>
                  <a:pt x="146873" y="289188"/>
                </a:cubicBezTo>
                <a:cubicBezTo>
                  <a:pt x="148538" y="350777"/>
                  <a:pt x="158717" y="399737"/>
                  <a:pt x="161086" y="4360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1F88E85-8AB5-4044-9387-84F32A91489B}"/>
              </a:ext>
            </a:extLst>
          </p:cNvPr>
          <p:cNvPicPr>
            <a:picLocks noChangeAspect="1"/>
          </p:cNvPicPr>
          <p:nvPr/>
        </p:nvPicPr>
        <p:blipFill>
          <a:blip r:embed="rId10"/>
          <a:stretch>
            <a:fillRect/>
          </a:stretch>
        </p:blipFill>
        <p:spPr>
          <a:xfrm>
            <a:off x="1993849" y="3625224"/>
            <a:ext cx="1115679" cy="293019"/>
          </a:xfrm>
          <a:prstGeom prst="rect">
            <a:avLst/>
          </a:prstGeom>
        </p:spPr>
      </p:pic>
      <p:sp>
        <p:nvSpPr>
          <p:cNvPr id="20" name="Freeform: Shape 19">
            <a:extLst>
              <a:ext uri="{FF2B5EF4-FFF2-40B4-BE49-F238E27FC236}">
                <a16:creationId xmlns:a16="http://schemas.microsoft.com/office/drawing/2014/main" id="{F6211F48-7158-408C-8864-40A4F3A58B81}"/>
              </a:ext>
            </a:extLst>
          </p:cNvPr>
          <p:cNvSpPr/>
          <p:nvPr/>
        </p:nvSpPr>
        <p:spPr>
          <a:xfrm>
            <a:off x="3727089" y="2117668"/>
            <a:ext cx="1279213" cy="303221"/>
          </a:xfrm>
          <a:custGeom>
            <a:avLst/>
            <a:gdLst>
              <a:gd name="connsiteX0" fmla="*/ 1227096 w 1279213"/>
              <a:gd name="connsiteY0" fmla="*/ 127922 h 303221"/>
              <a:gd name="connsiteX1" fmla="*/ 1189194 w 1279213"/>
              <a:gd name="connsiteY1" fmla="*/ 113708 h 303221"/>
              <a:gd name="connsiteX2" fmla="*/ 1156029 w 1279213"/>
              <a:gd name="connsiteY2" fmla="*/ 90019 h 303221"/>
              <a:gd name="connsiteX3" fmla="*/ 1122864 w 1279213"/>
              <a:gd name="connsiteY3" fmla="*/ 75805 h 303221"/>
              <a:gd name="connsiteX4" fmla="*/ 1103913 w 1279213"/>
              <a:gd name="connsiteY4" fmla="*/ 61592 h 303221"/>
              <a:gd name="connsiteX5" fmla="*/ 1080224 w 1279213"/>
              <a:gd name="connsiteY5" fmla="*/ 47379 h 303221"/>
              <a:gd name="connsiteX6" fmla="*/ 952303 w 1279213"/>
              <a:gd name="connsiteY6" fmla="*/ 23689 h 303221"/>
              <a:gd name="connsiteX7" fmla="*/ 904924 w 1279213"/>
              <a:gd name="connsiteY7" fmla="*/ 18952 h 303221"/>
              <a:gd name="connsiteX8" fmla="*/ 649082 w 1279213"/>
              <a:gd name="connsiteY8" fmla="*/ 0 h 303221"/>
              <a:gd name="connsiteX9" fmla="*/ 227416 w 1279213"/>
              <a:gd name="connsiteY9" fmla="*/ 4738 h 303221"/>
              <a:gd name="connsiteX10" fmla="*/ 213202 w 1279213"/>
              <a:gd name="connsiteY10" fmla="*/ 14214 h 303221"/>
              <a:gd name="connsiteX11" fmla="*/ 184775 w 1279213"/>
              <a:gd name="connsiteY11" fmla="*/ 28427 h 303221"/>
              <a:gd name="connsiteX12" fmla="*/ 156348 w 1279213"/>
              <a:gd name="connsiteY12" fmla="*/ 52116 h 303221"/>
              <a:gd name="connsiteX13" fmla="*/ 123184 w 1279213"/>
              <a:gd name="connsiteY13" fmla="*/ 18952 h 303221"/>
              <a:gd name="connsiteX14" fmla="*/ 37903 w 1279213"/>
              <a:gd name="connsiteY14" fmla="*/ 23689 h 303221"/>
              <a:gd name="connsiteX15" fmla="*/ 33165 w 1279213"/>
              <a:gd name="connsiteY15" fmla="*/ 52116 h 303221"/>
              <a:gd name="connsiteX16" fmla="*/ 28427 w 1279213"/>
              <a:gd name="connsiteY16" fmla="*/ 99495 h 303221"/>
              <a:gd name="connsiteX17" fmla="*/ 14214 w 1279213"/>
              <a:gd name="connsiteY17" fmla="*/ 132659 h 303221"/>
              <a:gd name="connsiteX18" fmla="*/ 9476 w 1279213"/>
              <a:gd name="connsiteY18" fmla="*/ 146873 h 303221"/>
              <a:gd name="connsiteX19" fmla="*/ 0 w 1279213"/>
              <a:gd name="connsiteY19" fmla="*/ 217940 h 303221"/>
              <a:gd name="connsiteX20" fmla="*/ 4738 w 1279213"/>
              <a:gd name="connsiteY20" fmla="*/ 260581 h 303221"/>
              <a:gd name="connsiteX21" fmla="*/ 9476 w 1279213"/>
              <a:gd name="connsiteY21" fmla="*/ 274794 h 303221"/>
              <a:gd name="connsiteX22" fmla="*/ 47378 w 1279213"/>
              <a:gd name="connsiteY22" fmla="*/ 284270 h 303221"/>
              <a:gd name="connsiteX23" fmla="*/ 61592 w 1279213"/>
              <a:gd name="connsiteY23" fmla="*/ 293745 h 303221"/>
              <a:gd name="connsiteX24" fmla="*/ 90019 w 1279213"/>
              <a:gd name="connsiteY24" fmla="*/ 303221 h 303221"/>
              <a:gd name="connsiteX25" fmla="*/ 184775 w 1279213"/>
              <a:gd name="connsiteY25" fmla="*/ 284270 h 303221"/>
              <a:gd name="connsiteX26" fmla="*/ 213202 w 1279213"/>
              <a:gd name="connsiteY26" fmla="*/ 274794 h 303221"/>
              <a:gd name="connsiteX27" fmla="*/ 227416 w 1279213"/>
              <a:gd name="connsiteY27" fmla="*/ 265318 h 303221"/>
              <a:gd name="connsiteX28" fmla="*/ 241629 w 1279213"/>
              <a:gd name="connsiteY28" fmla="*/ 251105 h 303221"/>
              <a:gd name="connsiteX29" fmla="*/ 255843 w 1279213"/>
              <a:gd name="connsiteY29" fmla="*/ 246367 h 303221"/>
              <a:gd name="connsiteX30" fmla="*/ 270056 w 1279213"/>
              <a:gd name="connsiteY30" fmla="*/ 236892 h 303221"/>
              <a:gd name="connsiteX31" fmla="*/ 312696 w 1279213"/>
              <a:gd name="connsiteY31" fmla="*/ 227416 h 303221"/>
              <a:gd name="connsiteX32" fmla="*/ 341123 w 1279213"/>
              <a:gd name="connsiteY32" fmla="*/ 203727 h 303221"/>
              <a:gd name="connsiteX33" fmla="*/ 379026 w 1279213"/>
              <a:gd name="connsiteY33" fmla="*/ 194251 h 303221"/>
              <a:gd name="connsiteX34" fmla="*/ 535374 w 1279213"/>
              <a:gd name="connsiteY34" fmla="*/ 198989 h 303221"/>
              <a:gd name="connsiteX35" fmla="*/ 554325 w 1279213"/>
              <a:gd name="connsiteY35" fmla="*/ 208465 h 303221"/>
              <a:gd name="connsiteX36" fmla="*/ 587490 w 1279213"/>
              <a:gd name="connsiteY36" fmla="*/ 217940 h 303221"/>
              <a:gd name="connsiteX37" fmla="*/ 630131 w 1279213"/>
              <a:gd name="connsiteY37" fmla="*/ 236892 h 303221"/>
              <a:gd name="connsiteX38" fmla="*/ 663295 w 1279213"/>
              <a:gd name="connsiteY38" fmla="*/ 241629 h 303221"/>
              <a:gd name="connsiteX39" fmla="*/ 748576 w 1279213"/>
              <a:gd name="connsiteY39" fmla="*/ 251105 h 303221"/>
              <a:gd name="connsiteX40" fmla="*/ 867022 w 1279213"/>
              <a:gd name="connsiteY40" fmla="*/ 270056 h 303221"/>
              <a:gd name="connsiteX41" fmla="*/ 890711 w 1279213"/>
              <a:gd name="connsiteY41" fmla="*/ 265318 h 303221"/>
              <a:gd name="connsiteX42" fmla="*/ 900187 w 1279213"/>
              <a:gd name="connsiteY42" fmla="*/ 251105 h 303221"/>
              <a:gd name="connsiteX43" fmla="*/ 980730 w 1279213"/>
              <a:gd name="connsiteY43" fmla="*/ 260581 h 303221"/>
              <a:gd name="connsiteX44" fmla="*/ 994943 w 1279213"/>
              <a:gd name="connsiteY44" fmla="*/ 270056 h 303221"/>
              <a:gd name="connsiteX45" fmla="*/ 1061273 w 1279213"/>
              <a:gd name="connsiteY45" fmla="*/ 270056 h 303221"/>
              <a:gd name="connsiteX46" fmla="*/ 1089700 w 1279213"/>
              <a:gd name="connsiteY46" fmla="*/ 265318 h 303221"/>
              <a:gd name="connsiteX47" fmla="*/ 1156029 w 1279213"/>
              <a:gd name="connsiteY47" fmla="*/ 246367 h 303221"/>
              <a:gd name="connsiteX48" fmla="*/ 1189194 w 1279213"/>
              <a:gd name="connsiteY48" fmla="*/ 241629 h 303221"/>
              <a:gd name="connsiteX49" fmla="*/ 1236572 w 1279213"/>
              <a:gd name="connsiteY49" fmla="*/ 232154 h 303221"/>
              <a:gd name="connsiteX50" fmla="*/ 1260261 w 1279213"/>
              <a:gd name="connsiteY50" fmla="*/ 222678 h 303221"/>
              <a:gd name="connsiteX51" fmla="*/ 1269737 w 1279213"/>
              <a:gd name="connsiteY51" fmla="*/ 208465 h 303221"/>
              <a:gd name="connsiteX52" fmla="*/ 1274475 w 1279213"/>
              <a:gd name="connsiteY52" fmla="*/ 180038 h 303221"/>
              <a:gd name="connsiteX53" fmla="*/ 1279213 w 1279213"/>
              <a:gd name="connsiteY53" fmla="*/ 161086 h 303221"/>
              <a:gd name="connsiteX54" fmla="*/ 1269737 w 1279213"/>
              <a:gd name="connsiteY54" fmla="*/ 94757 h 303221"/>
              <a:gd name="connsiteX55" fmla="*/ 1222359 w 1279213"/>
              <a:gd name="connsiteY55" fmla="*/ 99495 h 303221"/>
              <a:gd name="connsiteX56" fmla="*/ 1227096 w 1279213"/>
              <a:gd name="connsiteY56" fmla="*/ 127922 h 3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79213" h="303221">
                <a:moveTo>
                  <a:pt x="1227096" y="127922"/>
                </a:moveTo>
                <a:cubicBezTo>
                  <a:pt x="1221569" y="130291"/>
                  <a:pt x="1201478" y="119292"/>
                  <a:pt x="1189194" y="113708"/>
                </a:cubicBezTo>
                <a:cubicBezTo>
                  <a:pt x="1178765" y="108967"/>
                  <a:pt x="1165176" y="95009"/>
                  <a:pt x="1156029" y="90019"/>
                </a:cubicBezTo>
                <a:cubicBezTo>
                  <a:pt x="1145470" y="84260"/>
                  <a:pt x="1133423" y="81564"/>
                  <a:pt x="1122864" y="75805"/>
                </a:cubicBezTo>
                <a:cubicBezTo>
                  <a:pt x="1115932" y="72024"/>
                  <a:pt x="1110483" y="65972"/>
                  <a:pt x="1103913" y="61592"/>
                </a:cubicBezTo>
                <a:cubicBezTo>
                  <a:pt x="1096251" y="56484"/>
                  <a:pt x="1088120" y="52117"/>
                  <a:pt x="1080224" y="47379"/>
                </a:cubicBezTo>
                <a:cubicBezTo>
                  <a:pt x="1042908" y="-2375"/>
                  <a:pt x="1075536" y="30938"/>
                  <a:pt x="952303" y="23689"/>
                </a:cubicBezTo>
                <a:cubicBezTo>
                  <a:pt x="936459" y="22757"/>
                  <a:pt x="920748" y="20188"/>
                  <a:pt x="904924" y="18952"/>
                </a:cubicBezTo>
                <a:lnTo>
                  <a:pt x="649082" y="0"/>
                </a:lnTo>
                <a:cubicBezTo>
                  <a:pt x="508527" y="1579"/>
                  <a:pt x="367906" y="157"/>
                  <a:pt x="227416" y="4738"/>
                </a:cubicBezTo>
                <a:cubicBezTo>
                  <a:pt x="221725" y="4924"/>
                  <a:pt x="218295" y="11667"/>
                  <a:pt x="213202" y="14214"/>
                </a:cubicBezTo>
                <a:cubicBezTo>
                  <a:pt x="191838" y="24896"/>
                  <a:pt x="205138" y="11458"/>
                  <a:pt x="184775" y="28427"/>
                </a:cubicBezTo>
                <a:cubicBezTo>
                  <a:pt x="148295" y="58827"/>
                  <a:pt x="191639" y="28591"/>
                  <a:pt x="156348" y="52116"/>
                </a:cubicBezTo>
                <a:cubicBezTo>
                  <a:pt x="144327" y="16050"/>
                  <a:pt x="156667" y="25648"/>
                  <a:pt x="123184" y="18952"/>
                </a:cubicBezTo>
                <a:cubicBezTo>
                  <a:pt x="94757" y="20531"/>
                  <a:pt x="64618" y="13847"/>
                  <a:pt x="37903" y="23689"/>
                </a:cubicBezTo>
                <a:cubicBezTo>
                  <a:pt x="28889" y="27010"/>
                  <a:pt x="34357" y="42584"/>
                  <a:pt x="33165" y="52116"/>
                </a:cubicBezTo>
                <a:cubicBezTo>
                  <a:pt x="31196" y="67865"/>
                  <a:pt x="30840" y="83808"/>
                  <a:pt x="28427" y="99495"/>
                </a:cubicBezTo>
                <a:cubicBezTo>
                  <a:pt x="26650" y="111047"/>
                  <a:pt x="18577" y="122479"/>
                  <a:pt x="14214" y="132659"/>
                </a:cubicBezTo>
                <a:cubicBezTo>
                  <a:pt x="12247" y="137250"/>
                  <a:pt x="11055" y="142135"/>
                  <a:pt x="9476" y="146873"/>
                </a:cubicBezTo>
                <a:cubicBezTo>
                  <a:pt x="8308" y="155050"/>
                  <a:pt x="0" y="211818"/>
                  <a:pt x="0" y="217940"/>
                </a:cubicBezTo>
                <a:cubicBezTo>
                  <a:pt x="0" y="232241"/>
                  <a:pt x="2387" y="246474"/>
                  <a:pt x="4738" y="260581"/>
                </a:cubicBezTo>
                <a:cubicBezTo>
                  <a:pt x="5559" y="265507"/>
                  <a:pt x="5110" y="272369"/>
                  <a:pt x="9476" y="274794"/>
                </a:cubicBezTo>
                <a:cubicBezTo>
                  <a:pt x="20860" y="281118"/>
                  <a:pt x="47378" y="284270"/>
                  <a:pt x="47378" y="284270"/>
                </a:cubicBezTo>
                <a:cubicBezTo>
                  <a:pt x="52116" y="287428"/>
                  <a:pt x="56389" y="291432"/>
                  <a:pt x="61592" y="293745"/>
                </a:cubicBezTo>
                <a:cubicBezTo>
                  <a:pt x="70719" y="297802"/>
                  <a:pt x="90019" y="303221"/>
                  <a:pt x="90019" y="303221"/>
                </a:cubicBezTo>
                <a:cubicBezTo>
                  <a:pt x="227533" y="286031"/>
                  <a:pt x="127876" y="307029"/>
                  <a:pt x="184775" y="284270"/>
                </a:cubicBezTo>
                <a:cubicBezTo>
                  <a:pt x="194049" y="280560"/>
                  <a:pt x="204891" y="280334"/>
                  <a:pt x="213202" y="274794"/>
                </a:cubicBezTo>
                <a:cubicBezTo>
                  <a:pt x="217940" y="271635"/>
                  <a:pt x="223041" y="268963"/>
                  <a:pt x="227416" y="265318"/>
                </a:cubicBezTo>
                <a:cubicBezTo>
                  <a:pt x="232563" y="261029"/>
                  <a:pt x="236054" y="254821"/>
                  <a:pt x="241629" y="251105"/>
                </a:cubicBezTo>
                <a:cubicBezTo>
                  <a:pt x="245785" y="248335"/>
                  <a:pt x="251376" y="248600"/>
                  <a:pt x="255843" y="246367"/>
                </a:cubicBezTo>
                <a:cubicBezTo>
                  <a:pt x="260936" y="243821"/>
                  <a:pt x="264822" y="239135"/>
                  <a:pt x="270056" y="236892"/>
                </a:cubicBezTo>
                <a:cubicBezTo>
                  <a:pt x="275911" y="234383"/>
                  <a:pt x="308479" y="228259"/>
                  <a:pt x="312696" y="227416"/>
                </a:cubicBezTo>
                <a:cubicBezTo>
                  <a:pt x="319848" y="220264"/>
                  <a:pt x="330757" y="207496"/>
                  <a:pt x="341123" y="203727"/>
                </a:cubicBezTo>
                <a:cubicBezTo>
                  <a:pt x="353362" y="199276"/>
                  <a:pt x="379026" y="194251"/>
                  <a:pt x="379026" y="194251"/>
                </a:cubicBezTo>
                <a:cubicBezTo>
                  <a:pt x="431142" y="195830"/>
                  <a:pt x="483405" y="194775"/>
                  <a:pt x="535374" y="198989"/>
                </a:cubicBezTo>
                <a:cubicBezTo>
                  <a:pt x="542414" y="199560"/>
                  <a:pt x="547833" y="205683"/>
                  <a:pt x="554325" y="208465"/>
                </a:cubicBezTo>
                <a:cubicBezTo>
                  <a:pt x="602562" y="229137"/>
                  <a:pt x="527389" y="193899"/>
                  <a:pt x="587490" y="217940"/>
                </a:cubicBezTo>
                <a:cubicBezTo>
                  <a:pt x="602516" y="223951"/>
                  <a:pt x="614290" y="233724"/>
                  <a:pt x="630131" y="236892"/>
                </a:cubicBezTo>
                <a:cubicBezTo>
                  <a:pt x="641081" y="239082"/>
                  <a:pt x="652208" y="240299"/>
                  <a:pt x="663295" y="241629"/>
                </a:cubicBezTo>
                <a:lnTo>
                  <a:pt x="748576" y="251105"/>
                </a:lnTo>
                <a:cubicBezTo>
                  <a:pt x="832481" y="260977"/>
                  <a:pt x="803152" y="255864"/>
                  <a:pt x="867022" y="270056"/>
                </a:cubicBezTo>
                <a:cubicBezTo>
                  <a:pt x="874918" y="268477"/>
                  <a:pt x="883719" y="269313"/>
                  <a:pt x="890711" y="265318"/>
                </a:cubicBezTo>
                <a:cubicBezTo>
                  <a:pt x="895655" y="262493"/>
                  <a:pt x="894501" y="251404"/>
                  <a:pt x="900187" y="251105"/>
                </a:cubicBezTo>
                <a:cubicBezTo>
                  <a:pt x="927182" y="249684"/>
                  <a:pt x="953882" y="257422"/>
                  <a:pt x="980730" y="260581"/>
                </a:cubicBezTo>
                <a:cubicBezTo>
                  <a:pt x="985468" y="263739"/>
                  <a:pt x="989709" y="267813"/>
                  <a:pt x="994943" y="270056"/>
                </a:cubicBezTo>
                <a:cubicBezTo>
                  <a:pt x="1017215" y="279601"/>
                  <a:pt x="1036853" y="273109"/>
                  <a:pt x="1061273" y="270056"/>
                </a:cubicBezTo>
                <a:cubicBezTo>
                  <a:pt x="1070805" y="268864"/>
                  <a:pt x="1080380" y="267648"/>
                  <a:pt x="1089700" y="265318"/>
                </a:cubicBezTo>
                <a:cubicBezTo>
                  <a:pt x="1125690" y="256321"/>
                  <a:pt x="1114685" y="252274"/>
                  <a:pt x="1156029" y="246367"/>
                </a:cubicBezTo>
                <a:lnTo>
                  <a:pt x="1189194" y="241629"/>
                </a:lnTo>
                <a:cubicBezTo>
                  <a:pt x="1202197" y="239629"/>
                  <a:pt x="1223110" y="236641"/>
                  <a:pt x="1236572" y="232154"/>
                </a:cubicBezTo>
                <a:cubicBezTo>
                  <a:pt x="1244640" y="229464"/>
                  <a:pt x="1252365" y="225837"/>
                  <a:pt x="1260261" y="222678"/>
                </a:cubicBezTo>
                <a:cubicBezTo>
                  <a:pt x="1263420" y="217940"/>
                  <a:pt x="1267936" y="213867"/>
                  <a:pt x="1269737" y="208465"/>
                </a:cubicBezTo>
                <a:cubicBezTo>
                  <a:pt x="1272775" y="199352"/>
                  <a:pt x="1272591" y="189458"/>
                  <a:pt x="1274475" y="180038"/>
                </a:cubicBezTo>
                <a:cubicBezTo>
                  <a:pt x="1275752" y="173653"/>
                  <a:pt x="1277634" y="167403"/>
                  <a:pt x="1279213" y="161086"/>
                </a:cubicBezTo>
                <a:cubicBezTo>
                  <a:pt x="1276054" y="138976"/>
                  <a:pt x="1284886" y="111168"/>
                  <a:pt x="1269737" y="94757"/>
                </a:cubicBezTo>
                <a:cubicBezTo>
                  <a:pt x="1258972" y="83095"/>
                  <a:pt x="1237275" y="94071"/>
                  <a:pt x="1222359" y="99495"/>
                </a:cubicBezTo>
                <a:cubicBezTo>
                  <a:pt x="1217666" y="101202"/>
                  <a:pt x="1232623" y="125553"/>
                  <a:pt x="1227096" y="1279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326059BA-ECA7-4B80-A960-49A38C892F59}"/>
                  </a:ext>
                </a:extLst>
              </p14:cNvPr>
              <p14:cNvContentPartPr/>
              <p14:nvPr/>
            </p14:nvContentPartPr>
            <p14:xfrm>
              <a:off x="1792974" y="4372978"/>
              <a:ext cx="2658960" cy="1910520"/>
            </p14:xfrm>
          </p:contentPart>
        </mc:Choice>
        <mc:Fallback xmlns="">
          <p:pic>
            <p:nvPicPr>
              <p:cNvPr id="24" name="Ink 23">
                <a:extLst>
                  <a:ext uri="{FF2B5EF4-FFF2-40B4-BE49-F238E27FC236}">
                    <a16:creationId xmlns:a16="http://schemas.microsoft.com/office/drawing/2014/main" id="{326059BA-ECA7-4B80-A960-49A38C892F59}"/>
                  </a:ext>
                </a:extLst>
              </p:cNvPr>
              <p:cNvPicPr/>
              <p:nvPr/>
            </p:nvPicPr>
            <p:blipFill>
              <a:blip r:embed="rId12"/>
              <a:stretch>
                <a:fillRect/>
              </a:stretch>
            </p:blipFill>
            <p:spPr>
              <a:xfrm>
                <a:off x="1774974" y="4354978"/>
                <a:ext cx="2694600" cy="194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C5CF09B1-0D1F-419D-8D2E-659D09823BD1}"/>
                  </a:ext>
                </a:extLst>
              </p14:cNvPr>
              <p14:cNvContentPartPr/>
              <p14:nvPr/>
            </p14:nvContentPartPr>
            <p14:xfrm>
              <a:off x="4663974" y="4372978"/>
              <a:ext cx="2873520" cy="1891080"/>
            </p14:xfrm>
          </p:contentPart>
        </mc:Choice>
        <mc:Fallback xmlns="">
          <p:pic>
            <p:nvPicPr>
              <p:cNvPr id="25" name="Ink 24">
                <a:extLst>
                  <a:ext uri="{FF2B5EF4-FFF2-40B4-BE49-F238E27FC236}">
                    <a16:creationId xmlns:a16="http://schemas.microsoft.com/office/drawing/2014/main" id="{C5CF09B1-0D1F-419D-8D2E-659D09823BD1}"/>
                  </a:ext>
                </a:extLst>
              </p:cNvPr>
              <p:cNvPicPr/>
              <p:nvPr/>
            </p:nvPicPr>
            <p:blipFill>
              <a:blip r:embed="rId14"/>
              <a:stretch>
                <a:fillRect/>
              </a:stretch>
            </p:blipFill>
            <p:spPr>
              <a:xfrm>
                <a:off x="4645974" y="4354978"/>
                <a:ext cx="2909160" cy="1926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049C08F8-3809-4228-B61E-DD7B196E4ECE}"/>
                  </a:ext>
                </a:extLst>
              </p14:cNvPr>
              <p14:cNvContentPartPr/>
              <p14:nvPr/>
            </p14:nvContentPartPr>
            <p14:xfrm>
              <a:off x="7607334" y="4360018"/>
              <a:ext cx="2800080" cy="1996920"/>
            </p14:xfrm>
          </p:contentPart>
        </mc:Choice>
        <mc:Fallback xmlns="">
          <p:pic>
            <p:nvPicPr>
              <p:cNvPr id="26" name="Ink 25">
                <a:extLst>
                  <a:ext uri="{FF2B5EF4-FFF2-40B4-BE49-F238E27FC236}">
                    <a16:creationId xmlns:a16="http://schemas.microsoft.com/office/drawing/2014/main" id="{049C08F8-3809-4228-B61E-DD7B196E4ECE}"/>
                  </a:ext>
                </a:extLst>
              </p:cNvPr>
              <p:cNvPicPr/>
              <p:nvPr/>
            </p:nvPicPr>
            <p:blipFill>
              <a:blip r:embed="rId16"/>
              <a:stretch>
                <a:fillRect/>
              </a:stretch>
            </p:blipFill>
            <p:spPr>
              <a:xfrm>
                <a:off x="7589334" y="4342018"/>
                <a:ext cx="2835720" cy="2032560"/>
              </a:xfrm>
              <a:prstGeom prst="rect">
                <a:avLst/>
              </a:prstGeom>
            </p:spPr>
          </p:pic>
        </mc:Fallback>
      </mc:AlternateContent>
      <p:grpSp>
        <p:nvGrpSpPr>
          <p:cNvPr id="30" name="Group 29">
            <a:extLst>
              <a:ext uri="{FF2B5EF4-FFF2-40B4-BE49-F238E27FC236}">
                <a16:creationId xmlns:a16="http://schemas.microsoft.com/office/drawing/2014/main" id="{50BBDE4F-4833-46C6-9F47-8AA7394CCDD3}"/>
              </a:ext>
            </a:extLst>
          </p:cNvPr>
          <p:cNvGrpSpPr/>
          <p:nvPr/>
        </p:nvGrpSpPr>
        <p:grpSpPr>
          <a:xfrm>
            <a:off x="3167454" y="1098778"/>
            <a:ext cx="19440" cy="38160"/>
            <a:chOff x="1643454" y="1098778"/>
            <a:chExt cx="19440" cy="38160"/>
          </a:xfrm>
        </p:grpSpPr>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BA79CBB5-5886-43A1-B9FC-A5BECC053BC3}"/>
                    </a:ext>
                  </a:extLst>
                </p14:cNvPr>
                <p14:cNvContentPartPr/>
                <p14:nvPr/>
              </p14:nvContentPartPr>
              <p14:xfrm>
                <a:off x="1662534" y="1098778"/>
                <a:ext cx="360" cy="360"/>
              </p14:xfrm>
            </p:contentPart>
          </mc:Choice>
          <mc:Fallback xmlns="">
            <p:pic>
              <p:nvPicPr>
                <p:cNvPr id="27" name="Ink 26">
                  <a:extLst>
                    <a:ext uri="{FF2B5EF4-FFF2-40B4-BE49-F238E27FC236}">
                      <a16:creationId xmlns:a16="http://schemas.microsoft.com/office/drawing/2014/main" id="{BA79CBB5-5886-43A1-B9FC-A5BECC053BC3}"/>
                    </a:ext>
                  </a:extLst>
                </p:cNvPr>
                <p:cNvPicPr/>
                <p:nvPr/>
              </p:nvPicPr>
              <p:blipFill>
                <a:blip r:embed="rId22"/>
                <a:stretch>
                  <a:fillRect/>
                </a:stretch>
              </p:blipFill>
              <p:spPr>
                <a:xfrm>
                  <a:off x="1644894" y="10807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7B66E540-B920-452E-A535-7BAA31E4E1B2}"/>
                    </a:ext>
                  </a:extLst>
                </p14:cNvPr>
                <p14:cNvContentPartPr/>
                <p14:nvPr/>
              </p14:nvContentPartPr>
              <p14:xfrm>
                <a:off x="1643454" y="1136578"/>
                <a:ext cx="360" cy="360"/>
              </p14:xfrm>
            </p:contentPart>
          </mc:Choice>
          <mc:Fallback xmlns="">
            <p:pic>
              <p:nvPicPr>
                <p:cNvPr id="28" name="Ink 27">
                  <a:extLst>
                    <a:ext uri="{FF2B5EF4-FFF2-40B4-BE49-F238E27FC236}">
                      <a16:creationId xmlns:a16="http://schemas.microsoft.com/office/drawing/2014/main" id="{7B66E540-B920-452E-A535-7BAA31E4E1B2}"/>
                    </a:ext>
                  </a:extLst>
                </p:cNvPr>
                <p:cNvPicPr/>
                <p:nvPr/>
              </p:nvPicPr>
              <p:blipFill>
                <a:blip r:embed="rId22"/>
                <a:stretch>
                  <a:fillRect/>
                </a:stretch>
              </p:blipFill>
              <p:spPr>
                <a:xfrm>
                  <a:off x="1625814" y="111893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Ink 28">
                  <a:extLst>
                    <a:ext uri="{FF2B5EF4-FFF2-40B4-BE49-F238E27FC236}">
                      <a16:creationId xmlns:a16="http://schemas.microsoft.com/office/drawing/2014/main" id="{09F00A4F-F335-4523-B59F-5ACC0C75ED81}"/>
                    </a:ext>
                  </a:extLst>
                </p14:cNvPr>
                <p14:cNvContentPartPr/>
                <p14:nvPr/>
              </p14:nvContentPartPr>
              <p14:xfrm>
                <a:off x="1643454" y="1136578"/>
                <a:ext cx="360" cy="360"/>
              </p14:xfrm>
            </p:contentPart>
          </mc:Choice>
          <mc:Fallback xmlns="">
            <p:pic>
              <p:nvPicPr>
                <p:cNvPr id="29" name="Ink 28">
                  <a:extLst>
                    <a:ext uri="{FF2B5EF4-FFF2-40B4-BE49-F238E27FC236}">
                      <a16:creationId xmlns:a16="http://schemas.microsoft.com/office/drawing/2014/main" id="{09F00A4F-F335-4523-B59F-5ACC0C75ED81}"/>
                    </a:ext>
                  </a:extLst>
                </p:cNvPr>
                <p:cNvPicPr/>
                <p:nvPr/>
              </p:nvPicPr>
              <p:blipFill>
                <a:blip r:embed="rId22"/>
                <a:stretch>
                  <a:fillRect/>
                </a:stretch>
              </p:blipFill>
              <p:spPr>
                <a:xfrm>
                  <a:off x="1625814" y="1118938"/>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CDCFBDE8-4134-4DC7-AEF3-2A8A58FD91B9}"/>
                  </a:ext>
                </a:extLst>
              </p14:cNvPr>
              <p14:cNvContentPartPr/>
              <p14:nvPr/>
            </p14:nvContentPartPr>
            <p14:xfrm>
              <a:off x="3314334" y="1672258"/>
              <a:ext cx="360" cy="360"/>
            </p14:xfrm>
          </p:contentPart>
        </mc:Choice>
        <mc:Fallback xmlns="">
          <p:pic>
            <p:nvPicPr>
              <p:cNvPr id="37" name="Ink 36">
                <a:extLst>
                  <a:ext uri="{FF2B5EF4-FFF2-40B4-BE49-F238E27FC236}">
                    <a16:creationId xmlns:a16="http://schemas.microsoft.com/office/drawing/2014/main" id="{CDCFBDE8-4134-4DC7-AEF3-2A8A58FD91B9}"/>
                  </a:ext>
                </a:extLst>
              </p:cNvPr>
              <p:cNvPicPr/>
              <p:nvPr/>
            </p:nvPicPr>
            <p:blipFill>
              <a:blip r:embed="rId26"/>
              <a:stretch>
                <a:fillRect/>
              </a:stretch>
            </p:blipFill>
            <p:spPr>
              <a:xfrm>
                <a:off x="3296334" y="16542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10DF43EC-C3B9-40BF-B891-CB3F67F9CD70}"/>
                  </a:ext>
                </a:extLst>
              </p14:cNvPr>
              <p14:cNvContentPartPr/>
              <p14:nvPr/>
            </p14:nvContentPartPr>
            <p14:xfrm>
              <a:off x="3200934" y="1131898"/>
              <a:ext cx="360" cy="360"/>
            </p14:xfrm>
          </p:contentPart>
        </mc:Choice>
        <mc:Fallback xmlns="">
          <p:pic>
            <p:nvPicPr>
              <p:cNvPr id="38" name="Ink 37">
                <a:extLst>
                  <a:ext uri="{FF2B5EF4-FFF2-40B4-BE49-F238E27FC236}">
                    <a16:creationId xmlns:a16="http://schemas.microsoft.com/office/drawing/2014/main" id="{10DF43EC-C3B9-40BF-B891-CB3F67F9CD70}"/>
                  </a:ext>
                </a:extLst>
              </p:cNvPr>
              <p:cNvPicPr/>
              <p:nvPr/>
            </p:nvPicPr>
            <p:blipFill>
              <a:blip r:embed="rId26"/>
              <a:stretch>
                <a:fillRect/>
              </a:stretch>
            </p:blipFill>
            <p:spPr>
              <a:xfrm>
                <a:off x="3182934" y="11138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92B7BDDB-4790-4B6A-82A0-8EC50F3E8A04}"/>
                  </a:ext>
                </a:extLst>
              </p14:cNvPr>
              <p14:cNvContentPartPr/>
              <p14:nvPr/>
            </p14:nvContentPartPr>
            <p14:xfrm>
              <a:off x="3153414" y="1141258"/>
              <a:ext cx="360" cy="360"/>
            </p14:xfrm>
          </p:contentPart>
        </mc:Choice>
        <mc:Fallback xmlns="">
          <p:pic>
            <p:nvPicPr>
              <p:cNvPr id="39" name="Ink 38">
                <a:extLst>
                  <a:ext uri="{FF2B5EF4-FFF2-40B4-BE49-F238E27FC236}">
                    <a16:creationId xmlns:a16="http://schemas.microsoft.com/office/drawing/2014/main" id="{92B7BDDB-4790-4B6A-82A0-8EC50F3E8A04}"/>
                  </a:ext>
                </a:extLst>
              </p:cNvPr>
              <p:cNvPicPr/>
              <p:nvPr/>
            </p:nvPicPr>
            <p:blipFill>
              <a:blip r:embed="rId26"/>
              <a:stretch>
                <a:fillRect/>
              </a:stretch>
            </p:blipFill>
            <p:spPr>
              <a:xfrm>
                <a:off x="3135414" y="11232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 name="Ink 6">
                <a:extLst>
                  <a:ext uri="{FF2B5EF4-FFF2-40B4-BE49-F238E27FC236}">
                    <a16:creationId xmlns:a16="http://schemas.microsoft.com/office/drawing/2014/main" id="{129B9669-9EE3-4901-8D99-75F8C0CF4E3E}"/>
                  </a:ext>
                </a:extLst>
              </p14:cNvPr>
              <p14:cNvContentPartPr/>
              <p14:nvPr/>
            </p14:nvContentPartPr>
            <p14:xfrm>
              <a:off x="3002233" y="184013"/>
              <a:ext cx="2729520" cy="2019960"/>
            </p14:xfrm>
          </p:contentPart>
        </mc:Choice>
        <mc:Fallback xmlns="">
          <p:pic>
            <p:nvPicPr>
              <p:cNvPr id="7" name="Ink 6">
                <a:extLst>
                  <a:ext uri="{FF2B5EF4-FFF2-40B4-BE49-F238E27FC236}">
                    <a16:creationId xmlns:a16="http://schemas.microsoft.com/office/drawing/2014/main" id="{129B9669-9EE3-4901-8D99-75F8C0CF4E3E}"/>
                  </a:ext>
                </a:extLst>
              </p:cNvPr>
              <p:cNvPicPr/>
              <p:nvPr/>
            </p:nvPicPr>
            <p:blipFill>
              <a:blip r:embed="rId30"/>
              <a:stretch>
                <a:fillRect/>
              </a:stretch>
            </p:blipFill>
            <p:spPr>
              <a:xfrm>
                <a:off x="2984233" y="166010"/>
                <a:ext cx="2765160" cy="205560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Ink 17">
                <a:extLst>
                  <a:ext uri="{FF2B5EF4-FFF2-40B4-BE49-F238E27FC236}">
                    <a16:creationId xmlns:a16="http://schemas.microsoft.com/office/drawing/2014/main" id="{AF042FF8-CE48-4C20-9D41-C442818FB6AE}"/>
                  </a:ext>
                </a:extLst>
              </p14:cNvPr>
              <p14:cNvContentPartPr/>
              <p14:nvPr/>
            </p14:nvContentPartPr>
            <p14:xfrm>
              <a:off x="6315673" y="308573"/>
              <a:ext cx="3088440" cy="2059560"/>
            </p14:xfrm>
          </p:contentPart>
        </mc:Choice>
        <mc:Fallback xmlns="">
          <p:pic>
            <p:nvPicPr>
              <p:cNvPr id="18" name="Ink 17">
                <a:extLst>
                  <a:ext uri="{FF2B5EF4-FFF2-40B4-BE49-F238E27FC236}">
                    <a16:creationId xmlns:a16="http://schemas.microsoft.com/office/drawing/2014/main" id="{AF042FF8-CE48-4C20-9D41-C442818FB6AE}"/>
                  </a:ext>
                </a:extLst>
              </p:cNvPr>
              <p:cNvPicPr/>
              <p:nvPr/>
            </p:nvPicPr>
            <p:blipFill>
              <a:blip r:embed="rId32"/>
              <a:stretch>
                <a:fillRect/>
              </a:stretch>
            </p:blipFill>
            <p:spPr>
              <a:xfrm>
                <a:off x="6297673" y="290576"/>
                <a:ext cx="3124080" cy="2095194"/>
              </a:xfrm>
              <a:prstGeom prst="rect">
                <a:avLst/>
              </a:prstGeom>
            </p:spPr>
          </p:pic>
        </mc:Fallback>
      </mc:AlternateContent>
    </p:spTree>
    <p:extLst>
      <p:ext uri="{BB962C8B-B14F-4D97-AF65-F5344CB8AC3E}">
        <p14:creationId xmlns:p14="http://schemas.microsoft.com/office/powerpoint/2010/main" val="287486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 cartoon infographic with text that reads: Seven ways for how we want to work together:  1. We speak up, especially when we see injustice and unfairness&#10;2. We celebrate the unique backgrounds and talents each colleague brings &#10;3. We care about ourselves and others, and show this by our actions&#10;4. We learn from our experiences to improve what we do and how we do it&#10;5. We actively seek out others to collaborate in delivering our goals&#10;6. We encourage people to make decisions&#10;7. We work in smart ways, valuing everyone’s time&#10;">
            <a:extLst>
              <a:ext uri="{FF2B5EF4-FFF2-40B4-BE49-F238E27FC236}">
                <a16:creationId xmlns:a16="http://schemas.microsoft.com/office/drawing/2014/main" id="{C4DEB37F-E66D-4489-A0EE-C616C596C1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a:extLst>
              <a:ext uri="{FF2B5EF4-FFF2-40B4-BE49-F238E27FC236}">
                <a16:creationId xmlns:a16="http://schemas.microsoft.com/office/drawing/2014/main" id="{F30F1D6E-7010-4123-A5C4-41D396E51281}"/>
              </a:ext>
            </a:extLst>
          </p:cNvPr>
          <p:cNvPicPr>
            <a:picLocks noChangeAspect="1"/>
          </p:cNvPicPr>
          <p:nvPr/>
        </p:nvPicPr>
        <p:blipFill>
          <a:blip r:embed="rId2"/>
          <a:stretch>
            <a:fillRect/>
          </a:stretch>
        </p:blipFill>
        <p:spPr>
          <a:xfrm>
            <a:off x="5943600" y="178205"/>
            <a:ext cx="6029325" cy="5991225"/>
          </a:xfrm>
          <a:prstGeom prst="rect">
            <a:avLst/>
          </a:prstGeom>
        </p:spPr>
      </p:pic>
      <p:pic>
        <p:nvPicPr>
          <p:cNvPr id="10" name="Picture 9">
            <a:extLst>
              <a:ext uri="{FF2B5EF4-FFF2-40B4-BE49-F238E27FC236}">
                <a16:creationId xmlns:a16="http://schemas.microsoft.com/office/drawing/2014/main" id="{D797EC0B-6122-45EB-AF40-E2F4BE32A068}"/>
              </a:ext>
            </a:extLst>
          </p:cNvPr>
          <p:cNvPicPr>
            <a:picLocks noChangeAspect="1"/>
          </p:cNvPicPr>
          <p:nvPr/>
        </p:nvPicPr>
        <p:blipFill>
          <a:blip r:embed="rId3"/>
          <a:stretch>
            <a:fillRect/>
          </a:stretch>
        </p:blipFill>
        <p:spPr>
          <a:xfrm>
            <a:off x="219075" y="905927"/>
            <a:ext cx="5568223" cy="4741346"/>
          </a:xfrm>
          <a:prstGeom prst="rect">
            <a:avLst/>
          </a:prstGeom>
        </p:spPr>
      </p:pic>
    </p:spTree>
    <p:extLst>
      <p:ext uri="{BB962C8B-B14F-4D97-AF65-F5344CB8AC3E}">
        <p14:creationId xmlns:p14="http://schemas.microsoft.com/office/powerpoint/2010/main" val="339657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1B36-8804-4F30-91B7-1177AAFFB4BF}"/>
              </a:ext>
            </a:extLst>
          </p:cNvPr>
          <p:cNvSpPr>
            <a:spLocks noGrp="1"/>
          </p:cNvSpPr>
          <p:nvPr>
            <p:ph type="title"/>
          </p:nvPr>
        </p:nvSpPr>
        <p:spPr/>
        <p:txBody>
          <a:bodyPr/>
          <a:lstStyle/>
          <a:p>
            <a:r>
              <a:rPr lang="en-GB" b="1" dirty="0">
                <a:solidFill>
                  <a:schemeClr val="accent1"/>
                </a:solidFill>
              </a:rPr>
              <a:t>Just Do Its </a:t>
            </a:r>
          </a:p>
        </p:txBody>
      </p:sp>
      <p:pic>
        <p:nvPicPr>
          <p:cNvPr id="5" name="Picture 3">
            <a:extLst>
              <a:ext uri="{FF2B5EF4-FFF2-40B4-BE49-F238E27FC236}">
                <a16:creationId xmlns:a16="http://schemas.microsoft.com/office/drawing/2014/main" id="{887137D2-9464-4C3C-A8AE-CA3357448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3" t="23767" r="4086" b="14074"/>
          <a:stretch/>
        </p:blipFill>
        <p:spPr bwMode="auto">
          <a:xfrm>
            <a:off x="1777114" y="3321265"/>
            <a:ext cx="7127198" cy="29880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574238F0-AA6D-4C85-971B-37EA31B06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4" t="26866" r="3737" b="17136"/>
          <a:stretch/>
        </p:blipFill>
        <p:spPr bwMode="auto">
          <a:xfrm>
            <a:off x="4295801" y="692696"/>
            <a:ext cx="6217644" cy="27363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6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5900-7C0A-4C59-B1C5-804190A078A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C20285D-E51D-4A96-98A0-5AF16DD6559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F22D081-CB37-49C5-8F7B-DCE2DEC2649D}"/>
              </a:ext>
            </a:extLst>
          </p:cNvPr>
          <p:cNvPicPr>
            <a:picLocks noChangeAspect="1"/>
          </p:cNvPicPr>
          <p:nvPr/>
        </p:nvPicPr>
        <p:blipFill>
          <a:blip r:embed="rId2"/>
          <a:stretch>
            <a:fillRect/>
          </a:stretch>
        </p:blipFill>
        <p:spPr>
          <a:xfrm>
            <a:off x="504825" y="274638"/>
            <a:ext cx="11077575" cy="5734050"/>
          </a:xfrm>
          <a:prstGeom prst="rect">
            <a:avLst/>
          </a:prstGeom>
        </p:spPr>
      </p:pic>
      <p:sp>
        <p:nvSpPr>
          <p:cNvPr id="6" name="TextBox 5">
            <a:extLst>
              <a:ext uri="{FF2B5EF4-FFF2-40B4-BE49-F238E27FC236}">
                <a16:creationId xmlns:a16="http://schemas.microsoft.com/office/drawing/2014/main" id="{18D39558-A0C9-4388-9638-BE00927063F5}"/>
              </a:ext>
            </a:extLst>
          </p:cNvPr>
          <p:cNvSpPr txBox="1"/>
          <p:nvPr/>
        </p:nvSpPr>
        <p:spPr>
          <a:xfrm>
            <a:off x="3333750" y="6234667"/>
            <a:ext cx="6096000" cy="369332"/>
          </a:xfrm>
          <a:prstGeom prst="rect">
            <a:avLst/>
          </a:prstGeom>
          <a:noFill/>
        </p:spPr>
        <p:txBody>
          <a:bodyPr wrap="square">
            <a:spAutoFit/>
          </a:bodyPr>
          <a:lstStyle/>
          <a:p>
            <a:r>
              <a:rPr lang="en-GB" dirty="0">
                <a:hlinkClick r:id="rId3"/>
              </a:rPr>
              <a:t>solvingtogether.crowdicity.com/category/browse</a:t>
            </a:r>
            <a:r>
              <a:rPr lang="en-GB" dirty="0"/>
              <a:t> </a:t>
            </a:r>
          </a:p>
        </p:txBody>
      </p:sp>
    </p:spTree>
    <p:extLst>
      <p:ext uri="{BB962C8B-B14F-4D97-AF65-F5344CB8AC3E}">
        <p14:creationId xmlns:p14="http://schemas.microsoft.com/office/powerpoint/2010/main" val="3035234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216A-26E5-49AD-B149-2A9610990F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517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BEE1C1-3C37-4200-A32D-E697A28FCBC6}"/>
              </a:ext>
            </a:extLst>
          </p:cNvPr>
          <p:cNvSpPr>
            <a:spLocks noGrp="1"/>
          </p:cNvSpPr>
          <p:nvPr>
            <p:ph sz="quarter" idx="10"/>
          </p:nvPr>
        </p:nvSpPr>
        <p:spPr/>
        <p:txBody>
          <a:bodyPr/>
          <a:lstStyle/>
          <a:p>
            <a:endParaRPr lang="en-GB" dirty="0"/>
          </a:p>
        </p:txBody>
      </p:sp>
      <p:sp>
        <p:nvSpPr>
          <p:cNvPr id="3" name="Title 2">
            <a:extLst>
              <a:ext uri="{FF2B5EF4-FFF2-40B4-BE49-F238E27FC236}">
                <a16:creationId xmlns:a16="http://schemas.microsoft.com/office/drawing/2014/main" id="{24123AC5-98C3-40F7-972C-5118F1C88E23}"/>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5C55D588-A66C-43B2-8238-30927E09D164}"/>
              </a:ext>
            </a:extLst>
          </p:cNvPr>
          <p:cNvPicPr>
            <a:picLocks noChangeAspect="1"/>
          </p:cNvPicPr>
          <p:nvPr/>
        </p:nvPicPr>
        <p:blipFill>
          <a:blip r:embed="rId2"/>
          <a:stretch>
            <a:fillRect/>
          </a:stretch>
        </p:blipFill>
        <p:spPr>
          <a:xfrm>
            <a:off x="595423" y="233916"/>
            <a:ext cx="11081408" cy="6337005"/>
          </a:xfrm>
          <a:prstGeom prst="rect">
            <a:avLst/>
          </a:prstGeom>
        </p:spPr>
      </p:pic>
    </p:spTree>
    <p:extLst>
      <p:ext uri="{BB962C8B-B14F-4D97-AF65-F5344CB8AC3E}">
        <p14:creationId xmlns:p14="http://schemas.microsoft.com/office/powerpoint/2010/main" val="18162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D727-E23D-418F-83EF-CE9E898C6C32}"/>
              </a:ext>
            </a:extLst>
          </p:cNvPr>
          <p:cNvSpPr>
            <a:spLocks noGrp="1"/>
          </p:cNvSpPr>
          <p:nvPr>
            <p:ph type="title"/>
          </p:nvPr>
        </p:nvSpPr>
        <p:spPr>
          <a:xfrm>
            <a:off x="467105" y="240428"/>
            <a:ext cx="9204439" cy="836219"/>
          </a:xfrm>
        </p:spPr>
        <p:txBody>
          <a:bodyPr>
            <a:normAutofit/>
          </a:bodyPr>
          <a:lstStyle/>
          <a:p>
            <a:r>
              <a:rPr lang="en-GB" sz="3200" b="1" dirty="0">
                <a:solidFill>
                  <a:schemeClr val="accent1"/>
                </a:solidFill>
                <a:latin typeface="Arial"/>
                <a:cs typeface="Arial"/>
              </a:rPr>
              <a:t>The tests we apply to crowdsourcing ideas</a:t>
            </a:r>
            <a:endParaRPr lang="en-GB" sz="3200" b="1" dirty="0">
              <a:solidFill>
                <a:schemeClr val="accent1"/>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466F8D0B-B4FF-4654-89DC-6290F5B5D247}"/>
                  </a:ext>
                </a:extLst>
              </p14:cNvPr>
              <p14:cNvContentPartPr/>
              <p14:nvPr/>
            </p14:nvContentPartPr>
            <p14:xfrm>
              <a:off x="3278865" y="1554950"/>
              <a:ext cx="270" cy="270"/>
            </p14:xfrm>
          </p:contentPart>
        </mc:Choice>
        <mc:Fallback xmlns="">
          <p:pic>
            <p:nvPicPr>
              <p:cNvPr id="7" name="Ink 6">
                <a:extLst>
                  <a:ext uri="{FF2B5EF4-FFF2-40B4-BE49-F238E27FC236}">
                    <a16:creationId xmlns:a16="http://schemas.microsoft.com/office/drawing/2014/main" id="{466F8D0B-B4FF-4654-89DC-6290F5B5D247}"/>
                  </a:ext>
                </a:extLst>
              </p:cNvPr>
              <p:cNvPicPr/>
              <p:nvPr/>
            </p:nvPicPr>
            <p:blipFill>
              <a:blip r:embed="rId3"/>
              <a:stretch>
                <a:fillRect/>
              </a:stretch>
            </p:blipFill>
            <p:spPr>
              <a:xfrm>
                <a:off x="3265365" y="1527950"/>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0708D530-81BC-445B-9FD7-85878E776152}"/>
                  </a:ext>
                </a:extLst>
              </p14:cNvPr>
              <p14:cNvContentPartPr/>
              <p14:nvPr/>
            </p14:nvContentPartPr>
            <p14:xfrm>
              <a:off x="2507475" y="2347007"/>
              <a:ext cx="270" cy="270"/>
            </p14:xfrm>
          </p:contentPart>
        </mc:Choice>
        <mc:Fallback xmlns="">
          <p:pic>
            <p:nvPicPr>
              <p:cNvPr id="10" name="Ink 9">
                <a:extLst>
                  <a:ext uri="{FF2B5EF4-FFF2-40B4-BE49-F238E27FC236}">
                    <a16:creationId xmlns:a16="http://schemas.microsoft.com/office/drawing/2014/main" id="{0708D530-81BC-445B-9FD7-85878E776152}"/>
                  </a:ext>
                </a:extLst>
              </p:cNvPr>
              <p:cNvPicPr/>
              <p:nvPr/>
            </p:nvPicPr>
            <p:blipFill>
              <a:blip r:embed="rId3"/>
              <a:stretch>
                <a:fillRect/>
              </a:stretch>
            </p:blipFill>
            <p:spPr>
              <a:xfrm>
                <a:off x="2493975" y="2320007"/>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CEEEA7A9-0696-4442-8CAD-80DFC615E2F5}"/>
                  </a:ext>
                </a:extLst>
              </p14:cNvPr>
              <p14:cNvContentPartPr/>
              <p14:nvPr/>
            </p14:nvContentPartPr>
            <p14:xfrm>
              <a:off x="2507475" y="2345387"/>
              <a:ext cx="1890" cy="1890"/>
            </p14:xfrm>
          </p:contentPart>
        </mc:Choice>
        <mc:Fallback xmlns="">
          <p:pic>
            <p:nvPicPr>
              <p:cNvPr id="11" name="Ink 10">
                <a:extLst>
                  <a:ext uri="{FF2B5EF4-FFF2-40B4-BE49-F238E27FC236}">
                    <a16:creationId xmlns:a16="http://schemas.microsoft.com/office/drawing/2014/main" id="{CEEEA7A9-0696-4442-8CAD-80DFC615E2F5}"/>
                  </a:ext>
                </a:extLst>
              </p:cNvPr>
              <p:cNvPicPr/>
              <p:nvPr/>
            </p:nvPicPr>
            <p:blipFill>
              <a:blip r:embed="rId6"/>
              <a:stretch>
                <a:fillRect/>
              </a:stretch>
            </p:blipFill>
            <p:spPr>
              <a:xfrm>
                <a:off x="2488575" y="2313887"/>
                <a:ext cx="39312" cy="645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CB035B2-9D7E-4F47-990D-C6AAF6D1E133}"/>
                  </a:ext>
                </a:extLst>
              </p14:cNvPr>
              <p14:cNvContentPartPr/>
              <p14:nvPr/>
            </p14:nvContentPartPr>
            <p14:xfrm>
              <a:off x="2515575" y="2387777"/>
              <a:ext cx="270" cy="270"/>
            </p14:xfrm>
          </p:contentPart>
        </mc:Choice>
        <mc:Fallback xmlns="">
          <p:pic>
            <p:nvPicPr>
              <p:cNvPr id="12" name="Ink 11">
                <a:extLst>
                  <a:ext uri="{FF2B5EF4-FFF2-40B4-BE49-F238E27FC236}">
                    <a16:creationId xmlns:a16="http://schemas.microsoft.com/office/drawing/2014/main" id="{FCB035B2-9D7E-4F47-990D-C6AAF6D1E133}"/>
                  </a:ext>
                </a:extLst>
              </p:cNvPr>
              <p:cNvPicPr/>
              <p:nvPr/>
            </p:nvPicPr>
            <p:blipFill>
              <a:blip r:embed="rId3"/>
              <a:stretch>
                <a:fillRect/>
              </a:stretch>
            </p:blipFill>
            <p:spPr>
              <a:xfrm>
                <a:off x="2502075" y="2360777"/>
                <a:ext cx="27000" cy="54000"/>
              </a:xfrm>
              <a:prstGeom prst="rect">
                <a:avLst/>
              </a:prstGeom>
            </p:spPr>
          </p:pic>
        </mc:Fallback>
      </mc:AlternateContent>
      <p:pic>
        <p:nvPicPr>
          <p:cNvPr id="4" name="Picture 4">
            <a:extLst>
              <a:ext uri="{FF2B5EF4-FFF2-40B4-BE49-F238E27FC236}">
                <a16:creationId xmlns:a16="http://schemas.microsoft.com/office/drawing/2014/main" id="{2DA5DD8C-DDA1-4555-855F-48F2D6CE8CE1}"/>
              </a:ext>
            </a:extLst>
          </p:cNvPr>
          <p:cNvPicPr>
            <a:picLocks noChangeAspect="1"/>
          </p:cNvPicPr>
          <p:nvPr/>
        </p:nvPicPr>
        <p:blipFill>
          <a:blip r:embed="rId8"/>
          <a:stretch>
            <a:fillRect/>
          </a:stretch>
        </p:blipFill>
        <p:spPr>
          <a:xfrm>
            <a:off x="9527215" y="33965"/>
            <a:ext cx="992981" cy="400050"/>
          </a:xfrm>
          <a:prstGeom prst="rect">
            <a:avLst/>
          </a:prstGeom>
        </p:spPr>
      </p:pic>
      <p:sp>
        <p:nvSpPr>
          <p:cNvPr id="18" name="TextBox 17">
            <a:extLst>
              <a:ext uri="{FF2B5EF4-FFF2-40B4-BE49-F238E27FC236}">
                <a16:creationId xmlns:a16="http://schemas.microsoft.com/office/drawing/2014/main" id="{8776448D-EA86-4705-87A8-9F6BFE0167B4}"/>
              </a:ext>
            </a:extLst>
          </p:cNvPr>
          <p:cNvSpPr txBox="1"/>
          <p:nvPr/>
        </p:nvSpPr>
        <p:spPr>
          <a:xfrm>
            <a:off x="606056" y="918036"/>
            <a:ext cx="10579395" cy="5632311"/>
          </a:xfrm>
          <a:prstGeom prst="rect">
            <a:avLst/>
          </a:prstGeom>
          <a:noFill/>
        </p:spPr>
        <p:txBody>
          <a:bodyPr wrap="square">
            <a:spAutoFit/>
          </a:bodyPr>
          <a:lstStyle/>
          <a:p>
            <a:r>
              <a:rPr lang="en-GB" sz="2400" b="1" dirty="0">
                <a:solidFill>
                  <a:srgbClr val="4472C4"/>
                </a:solidFill>
                <a:latin typeface="Arial"/>
                <a:cs typeface="Arial"/>
              </a:rPr>
              <a:t>Prototyping</a:t>
            </a:r>
            <a:r>
              <a:rPr lang="en-GB" sz="2400" b="1" dirty="0">
                <a:solidFill>
                  <a:prstClr val="black"/>
                </a:solidFill>
                <a:latin typeface="Arial"/>
                <a:cs typeface="Arial"/>
              </a:rPr>
              <a:t>: </a:t>
            </a:r>
            <a:r>
              <a:rPr lang="en-GB" sz="2400" dirty="0">
                <a:solidFill>
                  <a:prstClr val="black"/>
                </a:solidFill>
                <a:latin typeface="Arial"/>
                <a:cs typeface="Arial"/>
              </a:rPr>
              <a:t>creating a simulation or sample version of a new idea to see if it is worth doing</a:t>
            </a:r>
          </a:p>
          <a:p>
            <a:r>
              <a:rPr lang="en-GB" sz="2400" b="1" dirty="0">
                <a:solidFill>
                  <a:srgbClr val="4472C4"/>
                </a:solidFill>
                <a:latin typeface="Arial"/>
                <a:cs typeface="Arial"/>
              </a:rPr>
              <a:t>Context testing</a:t>
            </a:r>
            <a:r>
              <a:rPr lang="en-GB" sz="2400" b="1" dirty="0">
                <a:solidFill>
                  <a:prstClr val="black"/>
                </a:solidFill>
                <a:latin typeface="Arial"/>
                <a:cs typeface="Arial"/>
              </a:rPr>
              <a:t>: </a:t>
            </a:r>
            <a:r>
              <a:rPr lang="en-GB" sz="2400" dirty="0">
                <a:solidFill>
                  <a:prstClr val="black"/>
                </a:solidFill>
                <a:latin typeface="Arial"/>
                <a:cs typeface="Arial"/>
              </a:rPr>
              <a:t>testing the feasibility and practicality of an initiative that is already working in one or more parts of the country to the rest of the country</a:t>
            </a:r>
          </a:p>
          <a:p>
            <a:r>
              <a:rPr lang="en-GB" sz="2400" b="1" dirty="0">
                <a:solidFill>
                  <a:srgbClr val="4472C4"/>
                </a:solidFill>
                <a:latin typeface="Arial"/>
                <a:cs typeface="Arial"/>
              </a:rPr>
              <a:t>Fidelity testing: </a:t>
            </a:r>
            <a:r>
              <a:rPr lang="en-GB" sz="2400" dirty="0">
                <a:solidFill>
                  <a:prstClr val="black"/>
                </a:solidFill>
                <a:latin typeface="Arial"/>
                <a:cs typeface="Arial"/>
              </a:rPr>
              <a:t>testing whether the basic principles of the new idea can be recreated in full elsewhere without losing the impact</a:t>
            </a:r>
          </a:p>
          <a:p>
            <a:r>
              <a:rPr lang="en-GB" sz="2400" b="1" dirty="0">
                <a:solidFill>
                  <a:srgbClr val="4472C4"/>
                </a:solidFill>
                <a:latin typeface="Arial"/>
                <a:cs typeface="Arial"/>
              </a:rPr>
              <a:t>Discovery: </a:t>
            </a:r>
            <a:r>
              <a:rPr lang="en-GB" sz="2400" dirty="0">
                <a:solidFill>
                  <a:prstClr val="black"/>
                </a:solidFill>
                <a:latin typeface="Arial"/>
                <a:cs typeface="Arial"/>
              </a:rPr>
              <a:t>learning what is happening where that is similar to this idea and determining whether this information will have an impact on the scalability of the idea</a:t>
            </a:r>
          </a:p>
          <a:p>
            <a:r>
              <a:rPr lang="en-GB" sz="2400" b="1" dirty="0">
                <a:solidFill>
                  <a:srgbClr val="4472C4"/>
                </a:solidFill>
                <a:latin typeface="Arial"/>
                <a:cs typeface="Arial"/>
              </a:rPr>
              <a:t>Testing fit: </a:t>
            </a:r>
            <a:r>
              <a:rPr lang="en-GB" sz="2400" dirty="0">
                <a:solidFill>
                  <a:prstClr val="black"/>
                </a:solidFill>
                <a:latin typeface="Arial"/>
                <a:cs typeface="Arial"/>
              </a:rPr>
              <a:t>testing how the new idea fits with other initiatives, priorities and systems</a:t>
            </a:r>
          </a:p>
          <a:p>
            <a:r>
              <a:rPr lang="en-GB" sz="2400" b="1" dirty="0">
                <a:solidFill>
                  <a:srgbClr val="4472C4"/>
                </a:solidFill>
                <a:latin typeface="Arial"/>
                <a:cs typeface="Arial"/>
              </a:rPr>
              <a:t>Combination testing: </a:t>
            </a:r>
            <a:r>
              <a:rPr lang="en-GB" sz="2400" dirty="0">
                <a:solidFill>
                  <a:prstClr val="black"/>
                </a:solidFill>
                <a:latin typeface="Arial"/>
                <a:cs typeface="Arial"/>
              </a:rPr>
              <a:t>merging ideas so that the sum is greater than the parts</a:t>
            </a:r>
          </a:p>
          <a:p>
            <a:r>
              <a:rPr lang="en-GB" sz="2400" b="1" dirty="0">
                <a:solidFill>
                  <a:srgbClr val="4472C4"/>
                </a:solidFill>
                <a:latin typeface="Arial"/>
                <a:cs typeface="Arial"/>
              </a:rPr>
              <a:t>Real time developing: </a:t>
            </a:r>
            <a:r>
              <a:rPr lang="en-GB" sz="2400" dirty="0">
                <a:solidFill>
                  <a:prstClr val="black"/>
                </a:solidFill>
                <a:latin typeface="Arial"/>
                <a:cs typeface="Arial"/>
              </a:rPr>
              <a:t>creating and testing a resource (e.g., a directory of ideas or practices)</a:t>
            </a:r>
          </a:p>
        </p:txBody>
      </p:sp>
    </p:spTree>
    <p:extLst>
      <p:ext uri="{BB962C8B-B14F-4D97-AF65-F5344CB8AC3E}">
        <p14:creationId xmlns:p14="http://schemas.microsoft.com/office/powerpoint/2010/main" val="274850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FA94D-CBC3-4196-8799-676C95E6599B}"/>
              </a:ext>
            </a:extLst>
          </p:cNvPr>
          <p:cNvSpPr>
            <a:spLocks noGrp="1"/>
          </p:cNvSpPr>
          <p:nvPr>
            <p:ph type="title"/>
          </p:nvPr>
        </p:nvSpPr>
        <p:spPr/>
        <p:txBody>
          <a:bodyPr/>
          <a:lstStyle/>
          <a:p>
            <a:r>
              <a:rPr lang="en-GB" b="1" dirty="0">
                <a:solidFill>
                  <a:schemeClr val="accent1"/>
                </a:solidFill>
                <a:latin typeface="+mn-lt"/>
              </a:rPr>
              <a:t>What is social listening?</a:t>
            </a:r>
          </a:p>
        </p:txBody>
      </p:sp>
      <p:sp>
        <p:nvSpPr>
          <p:cNvPr id="5" name="Content Placeholder 4">
            <a:extLst>
              <a:ext uri="{FF2B5EF4-FFF2-40B4-BE49-F238E27FC236}">
                <a16:creationId xmlns:a16="http://schemas.microsoft.com/office/drawing/2014/main" id="{590DE353-03CD-45C1-B513-43FBFEB80F7A}"/>
              </a:ext>
            </a:extLst>
          </p:cNvPr>
          <p:cNvSpPr>
            <a:spLocks noGrp="1"/>
          </p:cNvSpPr>
          <p:nvPr>
            <p:ph idx="1"/>
          </p:nvPr>
        </p:nvSpPr>
        <p:spPr>
          <a:xfrm>
            <a:off x="485774" y="1797209"/>
            <a:ext cx="11439525" cy="5279866"/>
          </a:xfrm>
        </p:spPr>
        <p:txBody>
          <a:bodyPr>
            <a:normAutofit/>
          </a:bodyPr>
          <a:lstStyle/>
          <a:p>
            <a:pPr marL="0" indent="0">
              <a:buNone/>
            </a:pPr>
            <a:r>
              <a:rPr lang="en-GB" dirty="0"/>
              <a:t>Social listening is:</a:t>
            </a:r>
          </a:p>
          <a:p>
            <a:pPr marL="514350" indent="-514350">
              <a:buFont typeface="+mj-lt"/>
              <a:buAutoNum type="arabicPeriod"/>
            </a:pPr>
            <a:r>
              <a:rPr lang="en-GB" dirty="0"/>
              <a:t>Looking beyond the actual content on the platform to consider the “mood” or emotional tone behind what people have written (sentiment analysis) and identify what matters to them</a:t>
            </a:r>
          </a:p>
          <a:p>
            <a:pPr marL="514350" indent="-514350">
              <a:buFont typeface="+mj-lt"/>
              <a:buAutoNum type="arabicPeriod"/>
            </a:pPr>
            <a:r>
              <a:rPr lang="en-GB" dirty="0"/>
              <a:t>Reviewing the information for ways to put what we learn into action</a:t>
            </a:r>
          </a:p>
          <a:p>
            <a:pPr marL="514350" indent="-514350">
              <a:buFont typeface="+mj-lt"/>
              <a:buAutoNum type="arabicPeriod"/>
            </a:pPr>
            <a:endParaRPr lang="en-GB" dirty="0"/>
          </a:p>
        </p:txBody>
      </p:sp>
      <p:pic>
        <p:nvPicPr>
          <p:cNvPr id="7" name="Picture 6">
            <a:extLst>
              <a:ext uri="{FF2B5EF4-FFF2-40B4-BE49-F238E27FC236}">
                <a16:creationId xmlns:a16="http://schemas.microsoft.com/office/drawing/2014/main" id="{45272096-F946-458A-BCCC-D360F40185D4}"/>
              </a:ext>
            </a:extLst>
          </p:cNvPr>
          <p:cNvPicPr>
            <a:picLocks noChangeAspect="1"/>
          </p:cNvPicPr>
          <p:nvPr/>
        </p:nvPicPr>
        <p:blipFill>
          <a:blip r:embed="rId2"/>
          <a:stretch>
            <a:fillRect/>
          </a:stretch>
        </p:blipFill>
        <p:spPr>
          <a:xfrm>
            <a:off x="7602090" y="52387"/>
            <a:ext cx="3507552" cy="1032034"/>
          </a:xfrm>
          <a:prstGeom prst="rect">
            <a:avLst/>
          </a:prstGeom>
        </p:spPr>
      </p:pic>
    </p:spTree>
    <p:extLst>
      <p:ext uri="{BB962C8B-B14F-4D97-AF65-F5344CB8AC3E}">
        <p14:creationId xmlns:p14="http://schemas.microsoft.com/office/powerpoint/2010/main" val="328487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5180-04A5-4FFA-A604-4DD4B38D968C}"/>
              </a:ext>
            </a:extLst>
          </p:cNvPr>
          <p:cNvSpPr>
            <a:spLocks noGrp="1"/>
          </p:cNvSpPr>
          <p:nvPr>
            <p:ph type="title"/>
          </p:nvPr>
        </p:nvSpPr>
        <p:spPr>
          <a:xfrm>
            <a:off x="553720" y="180974"/>
            <a:ext cx="7228840" cy="1325563"/>
          </a:xfrm>
        </p:spPr>
        <p:txBody>
          <a:bodyPr/>
          <a:lstStyle/>
          <a:p>
            <a:r>
              <a:rPr lang="en-GB" b="1" dirty="0">
                <a:solidFill>
                  <a:schemeClr val="accent1"/>
                </a:solidFill>
                <a:latin typeface="+mn-lt"/>
              </a:rPr>
              <a:t>Social listening: what matters to people who use services?</a:t>
            </a:r>
          </a:p>
        </p:txBody>
      </p:sp>
      <p:sp>
        <p:nvSpPr>
          <p:cNvPr id="3" name="Content Placeholder 2">
            <a:extLst>
              <a:ext uri="{FF2B5EF4-FFF2-40B4-BE49-F238E27FC236}">
                <a16:creationId xmlns:a16="http://schemas.microsoft.com/office/drawing/2014/main" id="{7E08606D-CBAC-4784-926C-86AA402EC68F}"/>
              </a:ext>
            </a:extLst>
          </p:cNvPr>
          <p:cNvSpPr>
            <a:spLocks noGrp="1"/>
          </p:cNvSpPr>
          <p:nvPr>
            <p:ph idx="1"/>
          </p:nvPr>
        </p:nvSpPr>
        <p:spPr>
          <a:xfrm>
            <a:off x="752474" y="1577974"/>
            <a:ext cx="11058525" cy="4851401"/>
          </a:xfrm>
        </p:spPr>
        <p:txBody>
          <a:bodyPr>
            <a:normAutofit/>
          </a:bodyPr>
          <a:lstStyle/>
          <a:p>
            <a:pPr marL="0" indent="0">
              <a:buNone/>
            </a:pPr>
            <a:r>
              <a:rPr lang="en-GB" b="1" dirty="0"/>
              <a:t>People who use services </a:t>
            </a:r>
            <a:r>
              <a:rPr lang="en-GB" dirty="0"/>
              <a:t>want more control or power over what is happening to them:</a:t>
            </a:r>
          </a:p>
          <a:p>
            <a:r>
              <a:rPr lang="en-GB" dirty="0"/>
              <a:t>Knowing what is going on, whether I’m waiting for an appointment or waiting to be discharged from hospital; I want to I feel confident about booking my holidays or making family or work plans knowing that the arrival of an appointment letter or surgical date or lack of clarity about my discharge date won’t mess things up</a:t>
            </a:r>
          </a:p>
          <a:p>
            <a:r>
              <a:rPr lang="en-GB" dirty="0"/>
              <a:t>Feeling connected to and cared for by the system</a:t>
            </a:r>
          </a:p>
          <a:p>
            <a:r>
              <a:rPr lang="en-GB" dirty="0"/>
              <a:t>Access to knowledge and support</a:t>
            </a:r>
          </a:p>
          <a:p>
            <a:r>
              <a:rPr lang="en-GB" dirty="0"/>
              <a:t>A personalised approach that fits with my priorities: not everyone who is waiting for a joint replacement wants to go swimming</a:t>
            </a:r>
          </a:p>
          <a:p>
            <a:pPr marL="0" indent="0">
              <a:buNone/>
            </a:pPr>
            <a:endParaRPr lang="en-GB" dirty="0"/>
          </a:p>
        </p:txBody>
      </p:sp>
      <p:pic>
        <p:nvPicPr>
          <p:cNvPr id="6" name="Picture 5">
            <a:extLst>
              <a:ext uri="{FF2B5EF4-FFF2-40B4-BE49-F238E27FC236}">
                <a16:creationId xmlns:a16="http://schemas.microsoft.com/office/drawing/2014/main" id="{8EA4D2FD-5D6E-42C8-BFF8-230179F1E8D9}"/>
              </a:ext>
            </a:extLst>
          </p:cNvPr>
          <p:cNvPicPr>
            <a:picLocks noChangeAspect="1"/>
          </p:cNvPicPr>
          <p:nvPr/>
        </p:nvPicPr>
        <p:blipFill>
          <a:blip r:embed="rId2"/>
          <a:stretch>
            <a:fillRect/>
          </a:stretch>
        </p:blipFill>
        <p:spPr>
          <a:xfrm>
            <a:off x="8526015" y="71437"/>
            <a:ext cx="3507552" cy="1032034"/>
          </a:xfrm>
          <a:prstGeom prst="rect">
            <a:avLst/>
          </a:prstGeom>
        </p:spPr>
      </p:pic>
    </p:spTree>
    <p:extLst>
      <p:ext uri="{BB962C8B-B14F-4D97-AF65-F5344CB8AC3E}">
        <p14:creationId xmlns:p14="http://schemas.microsoft.com/office/powerpoint/2010/main" val="105417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E6DCC-B7BF-4050-B6D1-FFAAAE8139E3}"/>
              </a:ext>
            </a:extLst>
          </p:cNvPr>
          <p:cNvSpPr>
            <a:spLocks noGrp="1"/>
          </p:cNvSpPr>
          <p:nvPr>
            <p:ph type="title"/>
          </p:nvPr>
        </p:nvSpPr>
        <p:spPr>
          <a:xfrm>
            <a:off x="158750" y="-152400"/>
            <a:ext cx="11017250" cy="1325563"/>
          </a:xfrm>
        </p:spPr>
        <p:txBody>
          <a:bodyPr/>
          <a:lstStyle/>
          <a:p>
            <a:r>
              <a:rPr lang="en-GB" b="1" dirty="0">
                <a:solidFill>
                  <a:schemeClr val="accent1"/>
                </a:solidFill>
                <a:latin typeface="+mn-lt"/>
              </a:rPr>
              <a:t>Crowdsourcing: the task we are going to ask you to do shortly</a:t>
            </a:r>
          </a:p>
        </p:txBody>
      </p:sp>
      <p:sp>
        <p:nvSpPr>
          <p:cNvPr id="6" name="Content Placeholder 5">
            <a:extLst>
              <a:ext uri="{FF2B5EF4-FFF2-40B4-BE49-F238E27FC236}">
                <a16:creationId xmlns:a16="http://schemas.microsoft.com/office/drawing/2014/main" id="{CAA675FE-3D90-44F1-95B7-A2864C70576B}"/>
              </a:ext>
            </a:extLst>
          </p:cNvPr>
          <p:cNvSpPr>
            <a:spLocks noGrp="1"/>
          </p:cNvSpPr>
          <p:nvPr>
            <p:ph idx="1"/>
          </p:nvPr>
        </p:nvSpPr>
        <p:spPr>
          <a:xfrm>
            <a:off x="660400" y="911225"/>
            <a:ext cx="10515600" cy="2517775"/>
          </a:xfrm>
        </p:spPr>
        <p:txBody>
          <a:bodyPr>
            <a:normAutofit fontScale="92500" lnSpcReduction="20000"/>
          </a:bodyPr>
          <a:lstStyle/>
          <a:p>
            <a:pPr marL="0" indent="0">
              <a:buNone/>
            </a:pPr>
            <a:r>
              <a:rPr lang="en-GB" dirty="0"/>
              <a:t>We are going to: </a:t>
            </a:r>
          </a:p>
          <a:p>
            <a:r>
              <a:rPr lang="en-GB" dirty="0"/>
              <a:t>agree the focus of a crowdsourcing challenge</a:t>
            </a:r>
          </a:p>
          <a:p>
            <a:r>
              <a:rPr lang="en-GB" dirty="0"/>
              <a:t>define some challenges (3-6)</a:t>
            </a:r>
          </a:p>
          <a:p>
            <a:r>
              <a:rPr lang="en-GB" dirty="0"/>
              <a:t>create a process</a:t>
            </a:r>
          </a:p>
          <a:p>
            <a:r>
              <a:rPr lang="en-GB" dirty="0"/>
              <a:t>design an engagement strategy</a:t>
            </a:r>
          </a:p>
          <a:p>
            <a:pPr marL="0" indent="0">
              <a:buNone/>
            </a:pPr>
            <a:r>
              <a:rPr lang="en-GB" b="1" dirty="0"/>
              <a:t>Choose a topic and go to that table:</a:t>
            </a:r>
          </a:p>
          <a:p>
            <a:pPr marL="0" indent="0">
              <a:buNone/>
            </a:pPr>
            <a:endParaRPr lang="en-GB" dirty="0"/>
          </a:p>
          <a:p>
            <a:pPr marL="0" indent="0">
              <a:buNone/>
            </a:pPr>
            <a:endParaRPr lang="en-GB" dirty="0"/>
          </a:p>
        </p:txBody>
      </p:sp>
      <p:graphicFrame>
        <p:nvGraphicFramePr>
          <p:cNvPr id="7" name="Table 7">
            <a:extLst>
              <a:ext uri="{FF2B5EF4-FFF2-40B4-BE49-F238E27FC236}">
                <a16:creationId xmlns:a16="http://schemas.microsoft.com/office/drawing/2014/main" id="{6F6F591B-C731-415C-A1C8-6560591145B3}"/>
              </a:ext>
            </a:extLst>
          </p:cNvPr>
          <p:cNvGraphicFramePr>
            <a:graphicFrameLocks noGrp="1"/>
          </p:cNvGraphicFramePr>
          <p:nvPr/>
        </p:nvGraphicFramePr>
        <p:xfrm>
          <a:off x="660400" y="3429000"/>
          <a:ext cx="11531600" cy="3108960"/>
        </p:xfrm>
        <a:graphic>
          <a:graphicData uri="http://schemas.openxmlformats.org/drawingml/2006/table">
            <a:tbl>
              <a:tblPr firstRow="1" bandRow="1">
                <a:tableStyleId>{5940675A-B579-460E-94D1-54222C63F5DA}</a:tableStyleId>
              </a:tblPr>
              <a:tblGrid>
                <a:gridCol w="8346896">
                  <a:extLst>
                    <a:ext uri="{9D8B030D-6E8A-4147-A177-3AD203B41FA5}">
                      <a16:colId xmlns:a16="http://schemas.microsoft.com/office/drawing/2014/main" val="484351197"/>
                    </a:ext>
                  </a:extLst>
                </a:gridCol>
                <a:gridCol w="3184704">
                  <a:extLst>
                    <a:ext uri="{9D8B030D-6E8A-4147-A177-3AD203B41FA5}">
                      <a16:colId xmlns:a16="http://schemas.microsoft.com/office/drawing/2014/main" val="490215020"/>
                    </a:ext>
                  </a:extLst>
                </a:gridCol>
              </a:tblGrid>
              <a:tr h="658284">
                <a:tc>
                  <a:txBody>
                    <a:bodyPr/>
                    <a:lstStyle/>
                    <a:p>
                      <a:pPr marL="0" indent="0" algn="l">
                        <a:buNone/>
                      </a:pPr>
                      <a:r>
                        <a:rPr lang="en-GB" sz="2000" b="0" i="0" dirty="0">
                          <a:solidFill>
                            <a:srgbClr val="212529"/>
                          </a:solidFill>
                          <a:effectLst/>
                          <a:latin typeface="var(--bs-body-font-family)"/>
                        </a:rPr>
                        <a:t>Services for maternity and the child’s early years (4 months to 5 years)</a:t>
                      </a:r>
                      <a:endParaRPr lang="en-GB" sz="2000" b="0" i="0" dirty="0">
                        <a:solidFill>
                          <a:srgbClr val="212529"/>
                        </a:solidFill>
                        <a:effectLst/>
                        <a:latin typeface="Open Sans" panose="020B0606030504020204" pitchFamily="34" charset="0"/>
                      </a:endParaRPr>
                    </a:p>
                    <a:p>
                      <a:endParaRPr lang="en-GB" sz="2000" dirty="0"/>
                    </a:p>
                  </a:txBody>
                  <a:tcPr/>
                </a:tc>
                <a:tc>
                  <a:txBody>
                    <a:bodyPr/>
                    <a:lstStyle/>
                    <a:p>
                      <a:r>
                        <a:rPr lang="en-GB" sz="2000" dirty="0"/>
                        <a:t>Tables 1-</a:t>
                      </a:r>
                    </a:p>
                  </a:txBody>
                  <a:tcPr/>
                </a:tc>
                <a:extLst>
                  <a:ext uri="{0D108BD9-81ED-4DB2-BD59-A6C34878D82A}">
                    <a16:rowId xmlns:a16="http://schemas.microsoft.com/office/drawing/2014/main" val="977930678"/>
                  </a:ext>
                </a:extLst>
              </a:tr>
              <a:tr h="658284">
                <a:tc>
                  <a:txBody>
                    <a:bodyPr/>
                    <a:lstStyle/>
                    <a:p>
                      <a:r>
                        <a:rPr lang="en-GB" sz="2000" dirty="0"/>
                        <a:t>Supporting the cultural safety of our workforce</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1567709757"/>
                  </a:ext>
                </a:extLst>
              </a:tr>
              <a:tr h="658284">
                <a:tc>
                  <a:txBody>
                    <a:bodyPr/>
                    <a:lstStyle/>
                    <a:p>
                      <a:r>
                        <a:rPr lang="en-GB" sz="2000" dirty="0"/>
                        <a:t>Improving services for people living with chronic health disease focusing on stroke</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3826632145"/>
                  </a:ext>
                </a:extLst>
              </a:tr>
              <a:tr h="636481">
                <a:tc>
                  <a:txBody>
                    <a:bodyPr/>
                    <a:lstStyle/>
                    <a:p>
                      <a:r>
                        <a:rPr lang="en-GB" sz="2000" dirty="0"/>
                        <a:t>Commission staff (promoting working as a unified system)</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2721515562"/>
                  </a:ext>
                </a:extLst>
              </a:tr>
            </a:tbl>
          </a:graphicData>
        </a:graphic>
      </p:graphicFrame>
    </p:spTree>
    <p:extLst>
      <p:ext uri="{BB962C8B-B14F-4D97-AF65-F5344CB8AC3E}">
        <p14:creationId xmlns:p14="http://schemas.microsoft.com/office/powerpoint/2010/main" val="1907364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C1A2-79E0-490F-94BF-D52AA3BC1D69}"/>
              </a:ext>
            </a:extLst>
          </p:cNvPr>
          <p:cNvSpPr>
            <a:spLocks noGrp="1"/>
          </p:cNvSpPr>
          <p:nvPr>
            <p:ph type="title"/>
          </p:nvPr>
        </p:nvSpPr>
        <p:spPr>
          <a:xfrm>
            <a:off x="259080" y="177799"/>
            <a:ext cx="7533640" cy="1325563"/>
          </a:xfrm>
        </p:spPr>
        <p:txBody>
          <a:bodyPr>
            <a:normAutofit fontScale="90000"/>
          </a:bodyPr>
          <a:lstStyle/>
          <a:p>
            <a:r>
              <a:rPr kumimoji="0" lang="en-GB" sz="4400" b="1" i="0" u="none" strike="noStrike" kern="1200" cap="none" spc="0" normalizeH="0" baseline="0" noProof="0" dirty="0">
                <a:ln>
                  <a:noFill/>
                </a:ln>
                <a:solidFill>
                  <a:srgbClr val="4472C4"/>
                </a:solidFill>
                <a:effectLst/>
                <a:uLnTx/>
                <a:uFillTx/>
                <a:latin typeface="Calibri" panose="020F0502020204030204"/>
                <a:ea typeface="+mj-ea"/>
                <a:cs typeface="+mj-cs"/>
              </a:rPr>
              <a:t>Social listening: what matters to people who work in the system?</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23200C0F-4DF3-4E36-858F-A17DDB907D1B}"/>
              </a:ext>
            </a:extLst>
          </p:cNvPr>
          <p:cNvSpPr>
            <a:spLocks noGrp="1"/>
          </p:cNvSpPr>
          <p:nvPr>
            <p:ph idx="1"/>
          </p:nvPr>
        </p:nvSpPr>
        <p:spPr>
          <a:xfrm>
            <a:off x="361950" y="1587500"/>
            <a:ext cx="10944225" cy="5089526"/>
          </a:xfrm>
        </p:spPr>
        <p:txBody>
          <a:bodyPr>
            <a:normAutofit lnSpcReduction="10000"/>
          </a:bodyPr>
          <a:lstStyle/>
          <a:p>
            <a:pPr marL="0" indent="0">
              <a:buNone/>
            </a:pPr>
            <a:r>
              <a:rPr lang="en-GB" b="1" dirty="0"/>
              <a:t>People who work in the system </a:t>
            </a:r>
            <a:r>
              <a:rPr lang="en-GB" dirty="0"/>
              <a:t>want:</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To h</a:t>
            </a:r>
            <a:r>
              <a:rPr lang="en-GB" sz="2800" dirty="0">
                <a:effectLst/>
                <a:latin typeface="Calibri" panose="020F0502020204030204" pitchFamily="34" charset="0"/>
                <a:ea typeface="Calibri" panose="020F0502020204030204" pitchFamily="34" charset="0"/>
                <a:cs typeface="Calibri" panose="020F0502020204030204" pitchFamily="34" charset="0"/>
              </a:rPr>
              <a:t>ave more control over our working lives</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To b</a:t>
            </a:r>
            <a:r>
              <a:rPr lang="en-GB" sz="2800" dirty="0">
                <a:effectLst/>
                <a:latin typeface="Calibri" panose="020F0502020204030204" pitchFamily="34" charset="0"/>
                <a:ea typeface="Calibri" panose="020F0502020204030204" pitchFamily="34" charset="0"/>
                <a:cs typeface="Calibri" panose="020F0502020204030204" pitchFamily="34" charset="0"/>
              </a:rPr>
              <a:t>e able to act consistently with our own values (including addressing moral injury)</a:t>
            </a:r>
          </a:p>
          <a:p>
            <a:pPr marL="342900" indent="-342900">
              <a:lnSpc>
                <a:spcPct val="107000"/>
              </a:lnSpc>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Arial" panose="020B0604020202020204" pitchFamily="34" charset="0"/>
              </a:rPr>
              <a:t>More focus on the things we “want to” do rather than “have to” do</a:t>
            </a:r>
            <a:endParaRPr lang="en-GB" sz="2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Arial" panose="020B0604020202020204" pitchFamily="34" charset="0"/>
              </a:rPr>
              <a:t>To join things up more</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To feel</a:t>
            </a:r>
            <a:r>
              <a:rPr lang="en-GB" sz="2800" dirty="0">
                <a:effectLst/>
                <a:latin typeface="Calibri" panose="020F0502020204030204" pitchFamily="34" charset="0"/>
                <a:ea typeface="Calibri" panose="020F0502020204030204" pitchFamily="34" charset="0"/>
                <a:cs typeface="Calibri" panose="020F0502020204030204" pitchFamily="34" charset="0"/>
              </a:rPr>
              <a:t> valued, respected and supported</a:t>
            </a: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A sense of progress</a:t>
            </a:r>
          </a:p>
          <a:p>
            <a:pPr marL="342900" lvl="0" indent="-342900">
              <a:lnSpc>
                <a:spcPct val="107000"/>
              </a:lnSpc>
              <a:spcAft>
                <a:spcPts val="800"/>
              </a:spcAft>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To experience effectiveness at work and deliver valued outcomes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pPr marL="0" indent="0">
              <a:buNone/>
            </a:pPr>
            <a:endParaRPr lang="en-GB" dirty="0"/>
          </a:p>
        </p:txBody>
      </p:sp>
      <p:pic>
        <p:nvPicPr>
          <p:cNvPr id="5" name="Picture 4">
            <a:extLst>
              <a:ext uri="{FF2B5EF4-FFF2-40B4-BE49-F238E27FC236}">
                <a16:creationId xmlns:a16="http://schemas.microsoft.com/office/drawing/2014/main" id="{35036E09-274D-4EC3-9C1A-CA2AA7A52FB4}"/>
              </a:ext>
            </a:extLst>
          </p:cNvPr>
          <p:cNvPicPr>
            <a:picLocks noChangeAspect="1"/>
          </p:cNvPicPr>
          <p:nvPr/>
        </p:nvPicPr>
        <p:blipFill>
          <a:blip r:embed="rId2"/>
          <a:stretch>
            <a:fillRect/>
          </a:stretch>
        </p:blipFill>
        <p:spPr>
          <a:xfrm>
            <a:off x="7602090" y="52387"/>
            <a:ext cx="3507552" cy="1032034"/>
          </a:xfrm>
          <a:prstGeom prst="rect">
            <a:avLst/>
          </a:prstGeom>
        </p:spPr>
      </p:pic>
    </p:spTree>
    <p:extLst>
      <p:ext uri="{BB962C8B-B14F-4D97-AF65-F5344CB8AC3E}">
        <p14:creationId xmlns:p14="http://schemas.microsoft.com/office/powerpoint/2010/main" val="3589560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6BDF-CE34-4ACF-AC7F-24797D7F3E11}"/>
              </a:ext>
            </a:extLst>
          </p:cNvPr>
          <p:cNvSpPr>
            <a:spLocks noGrp="1"/>
          </p:cNvSpPr>
          <p:nvPr>
            <p:ph type="title"/>
          </p:nvPr>
        </p:nvSpPr>
        <p:spPr>
          <a:xfrm>
            <a:off x="274955" y="333850"/>
            <a:ext cx="7754620" cy="1325563"/>
          </a:xfrm>
        </p:spPr>
        <p:txBody>
          <a:bodyPr>
            <a:normAutofit/>
          </a:bodyPr>
          <a:lstStyle/>
          <a:p>
            <a:r>
              <a:rPr lang="en-GB" b="1" dirty="0">
                <a:solidFill>
                  <a:schemeClr val="accent1"/>
                </a:solidFill>
                <a:latin typeface="+mn-lt"/>
              </a:rPr>
              <a:t>Six things to do in response to “what matters to me”:</a:t>
            </a:r>
          </a:p>
        </p:txBody>
      </p:sp>
      <p:sp>
        <p:nvSpPr>
          <p:cNvPr id="3" name="Content Placeholder 2">
            <a:extLst>
              <a:ext uri="{FF2B5EF4-FFF2-40B4-BE49-F238E27FC236}">
                <a16:creationId xmlns:a16="http://schemas.microsoft.com/office/drawing/2014/main" id="{6089E83B-41EE-4439-822D-72213F94CE4C}"/>
              </a:ext>
            </a:extLst>
          </p:cNvPr>
          <p:cNvSpPr>
            <a:spLocks noGrp="1"/>
          </p:cNvSpPr>
          <p:nvPr>
            <p:ph idx="1"/>
          </p:nvPr>
        </p:nvSpPr>
        <p:spPr>
          <a:xfrm>
            <a:off x="106680" y="1659413"/>
            <a:ext cx="11762740" cy="5131912"/>
          </a:xfrm>
        </p:spPr>
        <p:txBody>
          <a:bodyPr>
            <a:normAutofit fontScale="92500" lnSpcReduction="10000"/>
          </a:bodyPr>
          <a:lstStyle/>
          <a:p>
            <a:pPr marL="514350" indent="-514350">
              <a:buFont typeface="+mj-lt"/>
              <a:buAutoNum type="arabicPeriod"/>
            </a:pPr>
            <a:r>
              <a:rPr lang="en-GB" dirty="0"/>
              <a:t>Prioritise actions that give patients a better sense of control, even though they may have to wait, eg, EVERY patient should have a estimated discharge date and a plan that has been jointly decided</a:t>
            </a:r>
          </a:p>
          <a:p>
            <a:pPr marL="514350" indent="-514350">
              <a:buFont typeface="+mj-lt"/>
              <a:buAutoNum type="arabicPeriod"/>
            </a:pPr>
            <a:r>
              <a:rPr lang="en-GB" dirty="0"/>
              <a:t>More explicitly link service recovery to people recovery; undertaking service recovery work through processes that enables people to contribute in a way that gives them more autonomy and a sense of contributing to a bigger purpose</a:t>
            </a:r>
          </a:p>
          <a:p>
            <a:pPr marL="514350" indent="-514350">
              <a:buFont typeface="+mj-lt"/>
              <a:buAutoNum type="arabicPeriod"/>
            </a:pPr>
            <a:r>
              <a:rPr lang="en-GB" dirty="0"/>
              <a:t>Focus activities on what NHS people can control and influence </a:t>
            </a:r>
          </a:p>
          <a:p>
            <a:pPr marL="514350" indent="-514350">
              <a:buFont typeface="+mj-lt"/>
              <a:buAutoNum type="arabicPeriod"/>
            </a:pPr>
            <a:r>
              <a:rPr lang="en-GB" dirty="0"/>
              <a:t>If elective recovery is a mandate (“have to”) rather than a choice (“want to”), stress the choices and autonomy that people and teams have </a:t>
            </a:r>
          </a:p>
          <a:p>
            <a:pPr marL="514350" indent="-514350">
              <a:buFont typeface="+mj-lt"/>
              <a:buAutoNum type="arabicPeriod"/>
            </a:pPr>
            <a:r>
              <a:rPr lang="en-GB" dirty="0"/>
              <a:t>Create "Trojan mice" (many small, well focussed changes to probe complex problems) rather than "Trojan horses" (large pilot and roll out projects)</a:t>
            </a:r>
          </a:p>
          <a:p>
            <a:pPr marL="514350" indent="-514350">
              <a:buFont typeface="+mj-lt"/>
              <a:buAutoNum type="arabicPeriod"/>
            </a:pPr>
            <a:r>
              <a:rPr lang="en-GB" dirty="0"/>
              <a:t>Take steps to build an “outward mindset” to elective recovery at every level of the system</a:t>
            </a:r>
          </a:p>
        </p:txBody>
      </p:sp>
      <p:pic>
        <p:nvPicPr>
          <p:cNvPr id="5" name="Picture 4">
            <a:extLst>
              <a:ext uri="{FF2B5EF4-FFF2-40B4-BE49-F238E27FC236}">
                <a16:creationId xmlns:a16="http://schemas.microsoft.com/office/drawing/2014/main" id="{7833F66B-61FA-43EC-9593-3C06FA76A5DD}"/>
              </a:ext>
            </a:extLst>
          </p:cNvPr>
          <p:cNvPicPr>
            <a:picLocks noChangeAspect="1"/>
          </p:cNvPicPr>
          <p:nvPr/>
        </p:nvPicPr>
        <p:blipFill>
          <a:blip r:embed="rId2"/>
          <a:stretch>
            <a:fillRect/>
          </a:stretch>
        </p:blipFill>
        <p:spPr>
          <a:xfrm>
            <a:off x="7602090" y="52387"/>
            <a:ext cx="3507552" cy="1032034"/>
          </a:xfrm>
          <a:prstGeom prst="rect">
            <a:avLst/>
          </a:prstGeom>
        </p:spPr>
      </p:pic>
    </p:spTree>
    <p:extLst>
      <p:ext uri="{BB962C8B-B14F-4D97-AF65-F5344CB8AC3E}">
        <p14:creationId xmlns:p14="http://schemas.microsoft.com/office/powerpoint/2010/main" val="4055240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FD453E-B3EA-4B48-AFBB-A60B0EE0D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385" y="264161"/>
            <a:ext cx="9144000" cy="62992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9F907B8D-414E-4062-B93A-C7F56AA5A01B}"/>
              </a:ext>
            </a:extLst>
          </p:cNvPr>
          <p:cNvSpPr/>
          <p:nvPr/>
        </p:nvSpPr>
        <p:spPr>
          <a:xfrm>
            <a:off x="2887466" y="10160"/>
            <a:ext cx="2954534" cy="2723306"/>
          </a:xfrm>
          <a:custGeom>
            <a:avLst/>
            <a:gdLst>
              <a:gd name="connsiteX0" fmla="*/ 221494 w 2954534"/>
              <a:gd name="connsiteY0" fmla="*/ 2143760 h 2723306"/>
              <a:gd name="connsiteX1" fmla="*/ 282454 w 2954534"/>
              <a:gd name="connsiteY1" fmla="*/ 2428240 h 2723306"/>
              <a:gd name="connsiteX2" fmla="*/ 353574 w 2954534"/>
              <a:gd name="connsiteY2" fmla="*/ 2600960 h 2723306"/>
              <a:gd name="connsiteX3" fmla="*/ 373894 w 2954534"/>
              <a:gd name="connsiteY3" fmla="*/ 2631440 h 2723306"/>
              <a:gd name="connsiteX4" fmla="*/ 546614 w 2954534"/>
              <a:gd name="connsiteY4" fmla="*/ 2692400 h 2723306"/>
              <a:gd name="connsiteX5" fmla="*/ 719334 w 2954534"/>
              <a:gd name="connsiteY5" fmla="*/ 2682240 h 2723306"/>
              <a:gd name="connsiteX6" fmla="*/ 820934 w 2954534"/>
              <a:gd name="connsiteY6" fmla="*/ 2641600 h 2723306"/>
              <a:gd name="connsiteX7" fmla="*/ 881894 w 2954534"/>
              <a:gd name="connsiteY7" fmla="*/ 2621280 h 2723306"/>
              <a:gd name="connsiteX8" fmla="*/ 1085094 w 2954534"/>
              <a:gd name="connsiteY8" fmla="*/ 2641600 h 2723306"/>
              <a:gd name="connsiteX9" fmla="*/ 1146054 w 2954534"/>
              <a:gd name="connsiteY9" fmla="*/ 2661920 h 2723306"/>
              <a:gd name="connsiteX10" fmla="*/ 1288294 w 2954534"/>
              <a:gd name="connsiteY10" fmla="*/ 2682240 h 2723306"/>
              <a:gd name="connsiteX11" fmla="*/ 1410214 w 2954534"/>
              <a:gd name="connsiteY11" fmla="*/ 2722880 h 2723306"/>
              <a:gd name="connsiteX12" fmla="*/ 1582934 w 2954534"/>
              <a:gd name="connsiteY12" fmla="*/ 2631440 h 2723306"/>
              <a:gd name="connsiteX13" fmla="*/ 1704854 w 2954534"/>
              <a:gd name="connsiteY13" fmla="*/ 2600960 h 2723306"/>
              <a:gd name="connsiteX14" fmla="*/ 1755654 w 2954534"/>
              <a:gd name="connsiteY14" fmla="*/ 2580640 h 2723306"/>
              <a:gd name="connsiteX15" fmla="*/ 2416054 w 2954534"/>
              <a:gd name="connsiteY15" fmla="*/ 2468880 h 2723306"/>
              <a:gd name="connsiteX16" fmla="*/ 2405894 w 2954534"/>
              <a:gd name="connsiteY16" fmla="*/ 2336800 h 2723306"/>
              <a:gd name="connsiteX17" fmla="*/ 2588774 w 2954534"/>
              <a:gd name="connsiteY17" fmla="*/ 1910080 h 2723306"/>
              <a:gd name="connsiteX18" fmla="*/ 2863094 w 2954534"/>
              <a:gd name="connsiteY18" fmla="*/ 1727200 h 2723306"/>
              <a:gd name="connsiteX19" fmla="*/ 2893574 w 2954534"/>
              <a:gd name="connsiteY19" fmla="*/ 1686560 h 2723306"/>
              <a:gd name="connsiteX20" fmla="*/ 2913894 w 2954534"/>
              <a:gd name="connsiteY20" fmla="*/ 1473200 h 2723306"/>
              <a:gd name="connsiteX21" fmla="*/ 2954534 w 2954534"/>
              <a:gd name="connsiteY21" fmla="*/ 1270000 h 2723306"/>
              <a:gd name="connsiteX22" fmla="*/ 2913894 w 2954534"/>
              <a:gd name="connsiteY22" fmla="*/ 1117600 h 2723306"/>
              <a:gd name="connsiteX23" fmla="*/ 2791974 w 2954534"/>
              <a:gd name="connsiteY23" fmla="*/ 1087120 h 2723306"/>
              <a:gd name="connsiteX24" fmla="*/ 2720854 w 2954534"/>
              <a:gd name="connsiteY24" fmla="*/ 1046480 h 2723306"/>
              <a:gd name="connsiteX25" fmla="*/ 2680214 w 2954534"/>
              <a:gd name="connsiteY25" fmla="*/ 1036320 h 2723306"/>
              <a:gd name="connsiteX26" fmla="*/ 2466854 w 2954534"/>
              <a:gd name="connsiteY26" fmla="*/ 944880 h 2723306"/>
              <a:gd name="connsiteX27" fmla="*/ 2324614 w 2954534"/>
              <a:gd name="connsiteY27" fmla="*/ 396240 h 2723306"/>
              <a:gd name="connsiteX28" fmla="*/ 2131574 w 2954534"/>
              <a:gd name="connsiteY28" fmla="*/ 30480 h 2723306"/>
              <a:gd name="connsiteX29" fmla="*/ 2080774 w 2954534"/>
              <a:gd name="connsiteY29" fmla="*/ 0 h 2723306"/>
              <a:gd name="connsiteX30" fmla="*/ 2029974 w 2954534"/>
              <a:gd name="connsiteY30" fmla="*/ 111760 h 2723306"/>
              <a:gd name="connsiteX31" fmla="*/ 1938534 w 2954534"/>
              <a:gd name="connsiteY31" fmla="*/ 203200 h 2723306"/>
              <a:gd name="connsiteX32" fmla="*/ 1511814 w 2954534"/>
              <a:gd name="connsiteY32" fmla="*/ 182880 h 2723306"/>
              <a:gd name="connsiteX33" fmla="*/ 1461014 w 2954534"/>
              <a:gd name="connsiteY33" fmla="*/ 152400 h 2723306"/>
              <a:gd name="connsiteX34" fmla="*/ 1257814 w 2954534"/>
              <a:gd name="connsiteY34" fmla="*/ 101600 h 2723306"/>
              <a:gd name="connsiteX35" fmla="*/ 1105414 w 2954534"/>
              <a:gd name="connsiteY35" fmla="*/ 121920 h 2723306"/>
              <a:gd name="connsiteX36" fmla="*/ 38614 w 2954534"/>
              <a:gd name="connsiteY36" fmla="*/ 132080 h 2723306"/>
              <a:gd name="connsiteX37" fmla="*/ 272294 w 2954534"/>
              <a:gd name="connsiteY37" fmla="*/ 589280 h 2723306"/>
              <a:gd name="connsiteX38" fmla="*/ 434854 w 2954534"/>
              <a:gd name="connsiteY38" fmla="*/ 1066800 h 2723306"/>
              <a:gd name="connsiteX39" fmla="*/ 465334 w 2954534"/>
              <a:gd name="connsiteY39" fmla="*/ 1666240 h 2723306"/>
              <a:gd name="connsiteX40" fmla="*/ 373894 w 2954534"/>
              <a:gd name="connsiteY40" fmla="*/ 1676400 h 2723306"/>
              <a:gd name="connsiteX41" fmla="*/ 211334 w 2954534"/>
              <a:gd name="connsiteY41" fmla="*/ 1625600 h 2723306"/>
              <a:gd name="connsiteX42" fmla="*/ 140214 w 2954534"/>
              <a:gd name="connsiteY42" fmla="*/ 1595120 h 2723306"/>
              <a:gd name="connsiteX43" fmla="*/ 180854 w 2954534"/>
              <a:gd name="connsiteY43" fmla="*/ 1615440 h 2723306"/>
              <a:gd name="connsiteX44" fmla="*/ 231654 w 2954534"/>
              <a:gd name="connsiteY44" fmla="*/ 1717040 h 2723306"/>
              <a:gd name="connsiteX45" fmla="*/ 292614 w 2954534"/>
              <a:gd name="connsiteY45" fmla="*/ 1899920 h 2723306"/>
              <a:gd name="connsiteX46" fmla="*/ 302774 w 2954534"/>
              <a:gd name="connsiteY46" fmla="*/ 1971040 h 2723306"/>
              <a:gd name="connsiteX47" fmla="*/ 272294 w 2954534"/>
              <a:gd name="connsiteY47" fmla="*/ 1991360 h 2723306"/>
              <a:gd name="connsiteX48" fmla="*/ 211334 w 2954534"/>
              <a:gd name="connsiteY48" fmla="*/ 2011680 h 2723306"/>
              <a:gd name="connsiteX49" fmla="*/ 191014 w 2954534"/>
              <a:gd name="connsiteY49" fmla="*/ 2052320 h 2723306"/>
              <a:gd name="connsiteX50" fmla="*/ 241814 w 2954534"/>
              <a:gd name="connsiteY50" fmla="*/ 2082800 h 2723306"/>
              <a:gd name="connsiteX51" fmla="*/ 302774 w 2954534"/>
              <a:gd name="connsiteY51" fmla="*/ 2153920 h 2723306"/>
              <a:gd name="connsiteX52" fmla="*/ 282454 w 2954534"/>
              <a:gd name="connsiteY52" fmla="*/ 2164080 h 272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54534" h="2723306">
                <a:moveTo>
                  <a:pt x="221494" y="2143760"/>
                </a:moveTo>
                <a:cubicBezTo>
                  <a:pt x="237973" y="2242633"/>
                  <a:pt x="250241" y="2323549"/>
                  <a:pt x="282454" y="2428240"/>
                </a:cubicBezTo>
                <a:cubicBezTo>
                  <a:pt x="300765" y="2487750"/>
                  <a:pt x="328023" y="2544181"/>
                  <a:pt x="353574" y="2600960"/>
                </a:cubicBezTo>
                <a:cubicBezTo>
                  <a:pt x="358585" y="2612095"/>
                  <a:pt x="362859" y="2626213"/>
                  <a:pt x="373894" y="2631440"/>
                </a:cubicBezTo>
                <a:cubicBezTo>
                  <a:pt x="429071" y="2657576"/>
                  <a:pt x="489041" y="2672080"/>
                  <a:pt x="546614" y="2692400"/>
                </a:cubicBezTo>
                <a:cubicBezTo>
                  <a:pt x="604187" y="2689013"/>
                  <a:pt x="662625" y="2692742"/>
                  <a:pt x="719334" y="2682240"/>
                </a:cubicBezTo>
                <a:cubicBezTo>
                  <a:pt x="755200" y="2675598"/>
                  <a:pt x="786781" y="2654407"/>
                  <a:pt x="820934" y="2641600"/>
                </a:cubicBezTo>
                <a:cubicBezTo>
                  <a:pt x="840989" y="2634079"/>
                  <a:pt x="861574" y="2628053"/>
                  <a:pt x="881894" y="2621280"/>
                </a:cubicBezTo>
                <a:cubicBezTo>
                  <a:pt x="949627" y="2628053"/>
                  <a:pt x="1017814" y="2631249"/>
                  <a:pt x="1085094" y="2641600"/>
                </a:cubicBezTo>
                <a:cubicBezTo>
                  <a:pt x="1106264" y="2644857"/>
                  <a:pt x="1125390" y="2656284"/>
                  <a:pt x="1146054" y="2661920"/>
                </a:cubicBezTo>
                <a:cubicBezTo>
                  <a:pt x="1190534" y="2674051"/>
                  <a:pt x="1244320" y="2677354"/>
                  <a:pt x="1288294" y="2682240"/>
                </a:cubicBezTo>
                <a:cubicBezTo>
                  <a:pt x="1328934" y="2695787"/>
                  <a:pt x="1367420" y="2720935"/>
                  <a:pt x="1410214" y="2722880"/>
                </a:cubicBezTo>
                <a:cubicBezTo>
                  <a:pt x="1536154" y="2728605"/>
                  <a:pt x="1489884" y="2675516"/>
                  <a:pt x="1582934" y="2631440"/>
                </a:cubicBezTo>
                <a:cubicBezTo>
                  <a:pt x="1620792" y="2613507"/>
                  <a:pt x="1664665" y="2612780"/>
                  <a:pt x="1704854" y="2600960"/>
                </a:cubicBezTo>
                <a:cubicBezTo>
                  <a:pt x="1722351" y="2595814"/>
                  <a:pt x="1737758" y="2584155"/>
                  <a:pt x="1755654" y="2580640"/>
                </a:cubicBezTo>
                <a:cubicBezTo>
                  <a:pt x="2110368" y="2510964"/>
                  <a:pt x="2157701" y="2505788"/>
                  <a:pt x="2416054" y="2468880"/>
                </a:cubicBezTo>
                <a:cubicBezTo>
                  <a:pt x="2412667" y="2424853"/>
                  <a:pt x="2404423" y="2380932"/>
                  <a:pt x="2405894" y="2336800"/>
                </a:cubicBezTo>
                <a:cubicBezTo>
                  <a:pt x="2410923" y="2185927"/>
                  <a:pt x="2441846" y="2001910"/>
                  <a:pt x="2588774" y="1910080"/>
                </a:cubicBezTo>
                <a:cubicBezTo>
                  <a:pt x="2663559" y="1863339"/>
                  <a:pt x="2791090" y="1788918"/>
                  <a:pt x="2863094" y="1727200"/>
                </a:cubicBezTo>
                <a:cubicBezTo>
                  <a:pt x="2875951" y="1716180"/>
                  <a:pt x="2883414" y="1700107"/>
                  <a:pt x="2893574" y="1686560"/>
                </a:cubicBezTo>
                <a:cubicBezTo>
                  <a:pt x="2900347" y="1615440"/>
                  <a:pt x="2903549" y="1543889"/>
                  <a:pt x="2913894" y="1473200"/>
                </a:cubicBezTo>
                <a:cubicBezTo>
                  <a:pt x="2923896" y="1404853"/>
                  <a:pt x="2954534" y="1339075"/>
                  <a:pt x="2954534" y="1270000"/>
                </a:cubicBezTo>
                <a:cubicBezTo>
                  <a:pt x="2954534" y="1217425"/>
                  <a:pt x="2948823" y="1156895"/>
                  <a:pt x="2913894" y="1117600"/>
                </a:cubicBezTo>
                <a:cubicBezTo>
                  <a:pt x="2886063" y="1086290"/>
                  <a:pt x="2791974" y="1087120"/>
                  <a:pt x="2791974" y="1087120"/>
                </a:cubicBezTo>
                <a:cubicBezTo>
                  <a:pt x="2768267" y="1073573"/>
                  <a:pt x="2745711" y="1057779"/>
                  <a:pt x="2720854" y="1046480"/>
                </a:cubicBezTo>
                <a:cubicBezTo>
                  <a:pt x="2708142" y="1040702"/>
                  <a:pt x="2692849" y="1042266"/>
                  <a:pt x="2680214" y="1036320"/>
                </a:cubicBezTo>
                <a:cubicBezTo>
                  <a:pt x="2475339" y="939908"/>
                  <a:pt x="2623568" y="984058"/>
                  <a:pt x="2466854" y="944880"/>
                </a:cubicBezTo>
                <a:cubicBezTo>
                  <a:pt x="2296707" y="706675"/>
                  <a:pt x="2561429" y="1098228"/>
                  <a:pt x="2324614" y="396240"/>
                </a:cubicBezTo>
                <a:cubicBezTo>
                  <a:pt x="2280547" y="265614"/>
                  <a:pt x="2203825" y="147888"/>
                  <a:pt x="2131574" y="30480"/>
                </a:cubicBezTo>
                <a:cubicBezTo>
                  <a:pt x="2121224" y="13662"/>
                  <a:pt x="2097707" y="10160"/>
                  <a:pt x="2080774" y="0"/>
                </a:cubicBezTo>
                <a:cubicBezTo>
                  <a:pt x="2066424" y="57398"/>
                  <a:pt x="2072785" y="47543"/>
                  <a:pt x="2029974" y="111760"/>
                </a:cubicBezTo>
                <a:cubicBezTo>
                  <a:pt x="1972215" y="198399"/>
                  <a:pt x="1998099" y="183345"/>
                  <a:pt x="1938534" y="203200"/>
                </a:cubicBezTo>
                <a:cubicBezTo>
                  <a:pt x="1796294" y="196427"/>
                  <a:pt x="1653416" y="197944"/>
                  <a:pt x="1511814" y="182880"/>
                </a:cubicBezTo>
                <a:cubicBezTo>
                  <a:pt x="1492177" y="180791"/>
                  <a:pt x="1479822" y="158419"/>
                  <a:pt x="1461014" y="152400"/>
                </a:cubicBezTo>
                <a:cubicBezTo>
                  <a:pt x="1394518" y="131121"/>
                  <a:pt x="1325547" y="118533"/>
                  <a:pt x="1257814" y="101600"/>
                </a:cubicBezTo>
                <a:cubicBezTo>
                  <a:pt x="1207014" y="108373"/>
                  <a:pt x="1156648" y="120639"/>
                  <a:pt x="1105414" y="121920"/>
                </a:cubicBezTo>
                <a:cubicBezTo>
                  <a:pt x="749909" y="130808"/>
                  <a:pt x="348762" y="-41906"/>
                  <a:pt x="38614" y="132080"/>
                </a:cubicBezTo>
                <a:cubicBezTo>
                  <a:pt x="-110655" y="215816"/>
                  <a:pt x="217138" y="427259"/>
                  <a:pt x="272294" y="589280"/>
                </a:cubicBezTo>
                <a:lnTo>
                  <a:pt x="434854" y="1066800"/>
                </a:lnTo>
                <a:cubicBezTo>
                  <a:pt x="442487" y="1124813"/>
                  <a:pt x="526848" y="1543211"/>
                  <a:pt x="465334" y="1666240"/>
                </a:cubicBezTo>
                <a:cubicBezTo>
                  <a:pt x="451619" y="1693670"/>
                  <a:pt x="404374" y="1673013"/>
                  <a:pt x="373894" y="1676400"/>
                </a:cubicBezTo>
                <a:cubicBezTo>
                  <a:pt x="319707" y="1659467"/>
                  <a:pt x="264954" y="1644250"/>
                  <a:pt x="211334" y="1625600"/>
                </a:cubicBezTo>
                <a:cubicBezTo>
                  <a:pt x="186973" y="1617127"/>
                  <a:pt x="164683" y="1603276"/>
                  <a:pt x="140214" y="1595120"/>
                </a:cubicBezTo>
                <a:cubicBezTo>
                  <a:pt x="125846" y="1590331"/>
                  <a:pt x="167307" y="1608667"/>
                  <a:pt x="180854" y="1615440"/>
                </a:cubicBezTo>
                <a:cubicBezTo>
                  <a:pt x="197787" y="1649307"/>
                  <a:pt x="218829" y="1681414"/>
                  <a:pt x="231654" y="1717040"/>
                </a:cubicBezTo>
                <a:cubicBezTo>
                  <a:pt x="308756" y="1931212"/>
                  <a:pt x="235393" y="1814088"/>
                  <a:pt x="292614" y="1899920"/>
                </a:cubicBezTo>
                <a:cubicBezTo>
                  <a:pt x="296001" y="1923627"/>
                  <a:pt x="307969" y="1947663"/>
                  <a:pt x="302774" y="1971040"/>
                </a:cubicBezTo>
                <a:cubicBezTo>
                  <a:pt x="300125" y="1982960"/>
                  <a:pt x="283452" y="1986401"/>
                  <a:pt x="272294" y="1991360"/>
                </a:cubicBezTo>
                <a:cubicBezTo>
                  <a:pt x="252721" y="2000059"/>
                  <a:pt x="231654" y="2004907"/>
                  <a:pt x="211334" y="2011680"/>
                </a:cubicBezTo>
                <a:cubicBezTo>
                  <a:pt x="204561" y="2025227"/>
                  <a:pt x="185048" y="2038399"/>
                  <a:pt x="191014" y="2052320"/>
                </a:cubicBezTo>
                <a:cubicBezTo>
                  <a:pt x="198793" y="2070471"/>
                  <a:pt x="226016" y="2070952"/>
                  <a:pt x="241814" y="2082800"/>
                </a:cubicBezTo>
                <a:cubicBezTo>
                  <a:pt x="266073" y="2100994"/>
                  <a:pt x="285115" y="2130375"/>
                  <a:pt x="302774" y="2153920"/>
                </a:cubicBezTo>
                <a:cubicBezTo>
                  <a:pt x="269081" y="2165151"/>
                  <a:pt x="261584" y="2164080"/>
                  <a:pt x="282454" y="216408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E8154E4-7430-4E15-A6B2-765A48DA198C}"/>
              </a:ext>
            </a:extLst>
          </p:cNvPr>
          <p:cNvSpPr txBox="1"/>
          <p:nvPr/>
        </p:nvSpPr>
        <p:spPr>
          <a:xfrm>
            <a:off x="561975" y="1964113"/>
            <a:ext cx="4371975"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focus our energies on what we CAN control and influence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do not focus on what we cannot control or influence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9AA38DD-1DFA-4F06-80D4-2D43D897EEBD}"/>
              </a:ext>
            </a:extLst>
          </p:cNvPr>
          <p:cNvSpPr/>
          <p:nvPr/>
        </p:nvSpPr>
        <p:spPr>
          <a:xfrm>
            <a:off x="5867620" y="5276850"/>
            <a:ext cx="3333530" cy="1409700"/>
          </a:xfrm>
          <a:custGeom>
            <a:avLst/>
            <a:gdLst>
              <a:gd name="connsiteX0" fmla="*/ 961805 w 3333530"/>
              <a:gd name="connsiteY0" fmla="*/ 219075 h 1409700"/>
              <a:gd name="connsiteX1" fmla="*/ 799880 w 3333530"/>
              <a:gd name="connsiteY1" fmla="*/ 209550 h 1409700"/>
              <a:gd name="connsiteX2" fmla="*/ 618905 w 3333530"/>
              <a:gd name="connsiteY2" fmla="*/ 142875 h 1409700"/>
              <a:gd name="connsiteX3" fmla="*/ 514130 w 3333530"/>
              <a:gd name="connsiteY3" fmla="*/ 114300 h 1409700"/>
              <a:gd name="connsiteX4" fmla="*/ 409355 w 3333530"/>
              <a:gd name="connsiteY4" fmla="*/ 142875 h 1409700"/>
              <a:gd name="connsiteX5" fmla="*/ 256955 w 3333530"/>
              <a:gd name="connsiteY5" fmla="*/ 180975 h 1409700"/>
              <a:gd name="connsiteX6" fmla="*/ 180755 w 3333530"/>
              <a:gd name="connsiteY6" fmla="*/ 228600 h 1409700"/>
              <a:gd name="connsiteX7" fmla="*/ 66455 w 3333530"/>
              <a:gd name="connsiteY7" fmla="*/ 304800 h 1409700"/>
              <a:gd name="connsiteX8" fmla="*/ 66455 w 3333530"/>
              <a:gd name="connsiteY8" fmla="*/ 1228725 h 1409700"/>
              <a:gd name="connsiteX9" fmla="*/ 142655 w 3333530"/>
              <a:gd name="connsiteY9" fmla="*/ 1409700 h 1409700"/>
              <a:gd name="connsiteX10" fmla="*/ 304580 w 3333530"/>
              <a:gd name="connsiteY10" fmla="*/ 1390650 h 1409700"/>
              <a:gd name="connsiteX11" fmla="*/ 437930 w 3333530"/>
              <a:gd name="connsiteY11" fmla="*/ 1323975 h 1409700"/>
              <a:gd name="connsiteX12" fmla="*/ 1304705 w 3333530"/>
              <a:gd name="connsiteY12" fmla="*/ 1314450 h 1409700"/>
              <a:gd name="connsiteX13" fmla="*/ 2095280 w 3333530"/>
              <a:gd name="connsiteY13" fmla="*/ 1304925 h 1409700"/>
              <a:gd name="connsiteX14" fmla="*/ 3095405 w 3333530"/>
              <a:gd name="connsiteY14" fmla="*/ 1276350 h 1409700"/>
              <a:gd name="connsiteX15" fmla="*/ 3123980 w 3333530"/>
              <a:gd name="connsiteY15" fmla="*/ 1257300 h 1409700"/>
              <a:gd name="connsiteX16" fmla="*/ 3285905 w 3333530"/>
              <a:gd name="connsiteY16" fmla="*/ 1095375 h 1409700"/>
              <a:gd name="connsiteX17" fmla="*/ 3333530 w 3333530"/>
              <a:gd name="connsiteY17" fmla="*/ 1000125 h 1409700"/>
              <a:gd name="connsiteX18" fmla="*/ 3228755 w 3333530"/>
              <a:gd name="connsiteY18" fmla="*/ 962025 h 1409700"/>
              <a:gd name="connsiteX19" fmla="*/ 3257330 w 3333530"/>
              <a:gd name="connsiteY19" fmla="*/ 952500 h 1409700"/>
              <a:gd name="connsiteX20" fmla="*/ 3209705 w 3333530"/>
              <a:gd name="connsiteY20" fmla="*/ 923925 h 1409700"/>
              <a:gd name="connsiteX21" fmla="*/ 3276380 w 3333530"/>
              <a:gd name="connsiteY21" fmla="*/ 876300 h 1409700"/>
              <a:gd name="connsiteX22" fmla="*/ 3228755 w 3333530"/>
              <a:gd name="connsiteY22" fmla="*/ 857250 h 1409700"/>
              <a:gd name="connsiteX23" fmla="*/ 3181130 w 3333530"/>
              <a:gd name="connsiteY23" fmla="*/ 828675 h 1409700"/>
              <a:gd name="connsiteX24" fmla="*/ 3152555 w 3333530"/>
              <a:gd name="connsiteY24" fmla="*/ 742950 h 1409700"/>
              <a:gd name="connsiteX25" fmla="*/ 3133505 w 3333530"/>
              <a:gd name="connsiteY25" fmla="*/ 704850 h 1409700"/>
              <a:gd name="connsiteX26" fmla="*/ 3076355 w 3333530"/>
              <a:gd name="connsiteY26" fmla="*/ 685800 h 1409700"/>
              <a:gd name="connsiteX27" fmla="*/ 2962055 w 3333530"/>
              <a:gd name="connsiteY27" fmla="*/ 638175 h 1409700"/>
              <a:gd name="connsiteX28" fmla="*/ 2923955 w 3333530"/>
              <a:gd name="connsiteY28" fmla="*/ 609600 h 1409700"/>
              <a:gd name="connsiteX29" fmla="*/ 2857280 w 3333530"/>
              <a:gd name="connsiteY29" fmla="*/ 571500 h 1409700"/>
              <a:gd name="connsiteX30" fmla="*/ 2762030 w 3333530"/>
              <a:gd name="connsiteY30" fmla="*/ 457200 h 1409700"/>
              <a:gd name="connsiteX31" fmla="*/ 2704880 w 3333530"/>
              <a:gd name="connsiteY31" fmla="*/ 238125 h 1409700"/>
              <a:gd name="connsiteX32" fmla="*/ 2666780 w 3333530"/>
              <a:gd name="connsiteY32" fmla="*/ 228600 h 1409700"/>
              <a:gd name="connsiteX33" fmla="*/ 2390555 w 3333530"/>
              <a:gd name="connsiteY33" fmla="*/ 57150 h 1409700"/>
              <a:gd name="connsiteX34" fmla="*/ 2276255 w 3333530"/>
              <a:gd name="connsiteY34" fmla="*/ 9525 h 1409700"/>
              <a:gd name="connsiteX35" fmla="*/ 2238155 w 3333530"/>
              <a:gd name="connsiteY35" fmla="*/ 0 h 1409700"/>
              <a:gd name="connsiteX36" fmla="*/ 2104805 w 3333530"/>
              <a:gd name="connsiteY36" fmla="*/ 19050 h 1409700"/>
              <a:gd name="connsiteX37" fmla="*/ 2066705 w 3333530"/>
              <a:gd name="connsiteY37" fmla="*/ 28575 h 1409700"/>
              <a:gd name="connsiteX38" fmla="*/ 1971455 w 3333530"/>
              <a:gd name="connsiteY38" fmla="*/ 0 h 1409700"/>
              <a:gd name="connsiteX39" fmla="*/ 1704755 w 3333530"/>
              <a:gd name="connsiteY39" fmla="*/ 47625 h 1409700"/>
              <a:gd name="connsiteX40" fmla="*/ 1666655 w 3333530"/>
              <a:gd name="connsiteY40" fmla="*/ 66675 h 1409700"/>
              <a:gd name="connsiteX41" fmla="*/ 1438055 w 3333530"/>
              <a:gd name="connsiteY41" fmla="*/ 85725 h 1409700"/>
              <a:gd name="connsiteX42" fmla="*/ 1352330 w 3333530"/>
              <a:gd name="connsiteY42" fmla="*/ 142875 h 1409700"/>
              <a:gd name="connsiteX43" fmla="*/ 895130 w 3333530"/>
              <a:gd name="connsiteY43" fmla="*/ 3048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33530" h="1409700">
                <a:moveTo>
                  <a:pt x="961805" y="219075"/>
                </a:moveTo>
                <a:cubicBezTo>
                  <a:pt x="883440" y="250421"/>
                  <a:pt x="917620" y="247531"/>
                  <a:pt x="799880" y="209550"/>
                </a:cubicBezTo>
                <a:cubicBezTo>
                  <a:pt x="738696" y="189813"/>
                  <a:pt x="680720" y="160537"/>
                  <a:pt x="618905" y="142875"/>
                </a:cubicBezTo>
                <a:cubicBezTo>
                  <a:pt x="539643" y="120229"/>
                  <a:pt x="574654" y="129431"/>
                  <a:pt x="514130" y="114300"/>
                </a:cubicBezTo>
                <a:cubicBezTo>
                  <a:pt x="479205" y="123825"/>
                  <a:pt x="444853" y="135775"/>
                  <a:pt x="409355" y="142875"/>
                </a:cubicBezTo>
                <a:cubicBezTo>
                  <a:pt x="305121" y="163722"/>
                  <a:pt x="345411" y="133798"/>
                  <a:pt x="256955" y="180975"/>
                </a:cubicBezTo>
                <a:cubicBezTo>
                  <a:pt x="230526" y="195070"/>
                  <a:pt x="203297" y="208876"/>
                  <a:pt x="180755" y="228600"/>
                </a:cubicBezTo>
                <a:cubicBezTo>
                  <a:pt x="94703" y="303895"/>
                  <a:pt x="137298" y="287089"/>
                  <a:pt x="66455" y="304800"/>
                </a:cubicBezTo>
                <a:cubicBezTo>
                  <a:pt x="-47320" y="646124"/>
                  <a:pt x="7100" y="449684"/>
                  <a:pt x="66455" y="1228725"/>
                </a:cubicBezTo>
                <a:cubicBezTo>
                  <a:pt x="77613" y="1375167"/>
                  <a:pt x="75345" y="1364827"/>
                  <a:pt x="142655" y="1409700"/>
                </a:cubicBezTo>
                <a:cubicBezTo>
                  <a:pt x="196630" y="1403350"/>
                  <a:pt x="251855" y="1403831"/>
                  <a:pt x="304580" y="1390650"/>
                </a:cubicBezTo>
                <a:cubicBezTo>
                  <a:pt x="349952" y="1379307"/>
                  <a:pt x="387682" y="1326026"/>
                  <a:pt x="437930" y="1323975"/>
                </a:cubicBezTo>
                <a:cubicBezTo>
                  <a:pt x="726632" y="1312191"/>
                  <a:pt x="1015780" y="1317625"/>
                  <a:pt x="1304705" y="1314450"/>
                </a:cubicBezTo>
                <a:cubicBezTo>
                  <a:pt x="1924422" y="1259118"/>
                  <a:pt x="1661525" y="1240665"/>
                  <a:pt x="2095280" y="1304925"/>
                </a:cubicBezTo>
                <a:lnTo>
                  <a:pt x="3095405" y="1276350"/>
                </a:lnTo>
                <a:cubicBezTo>
                  <a:pt x="3106840" y="1275821"/>
                  <a:pt x="3115680" y="1265185"/>
                  <a:pt x="3123980" y="1257300"/>
                </a:cubicBezTo>
                <a:cubicBezTo>
                  <a:pt x="3179321" y="1204726"/>
                  <a:pt x="3237688" y="1154550"/>
                  <a:pt x="3285905" y="1095375"/>
                </a:cubicBezTo>
                <a:cubicBezTo>
                  <a:pt x="3308328" y="1067856"/>
                  <a:pt x="3317655" y="1031875"/>
                  <a:pt x="3333530" y="1000125"/>
                </a:cubicBezTo>
                <a:cubicBezTo>
                  <a:pt x="3298605" y="987425"/>
                  <a:pt x="3260269" y="981721"/>
                  <a:pt x="3228755" y="962025"/>
                </a:cubicBezTo>
                <a:cubicBezTo>
                  <a:pt x="3220241" y="956704"/>
                  <a:pt x="3261820" y="961480"/>
                  <a:pt x="3257330" y="952500"/>
                </a:cubicBezTo>
                <a:cubicBezTo>
                  <a:pt x="3249051" y="935941"/>
                  <a:pt x="3225580" y="933450"/>
                  <a:pt x="3209705" y="923925"/>
                </a:cubicBezTo>
                <a:cubicBezTo>
                  <a:pt x="3216909" y="919122"/>
                  <a:pt x="3277075" y="879775"/>
                  <a:pt x="3276380" y="876300"/>
                </a:cubicBezTo>
                <a:cubicBezTo>
                  <a:pt x="3273027" y="859534"/>
                  <a:pt x="3244048" y="864896"/>
                  <a:pt x="3228755" y="857250"/>
                </a:cubicBezTo>
                <a:cubicBezTo>
                  <a:pt x="3212196" y="848971"/>
                  <a:pt x="3197005" y="838200"/>
                  <a:pt x="3181130" y="828675"/>
                </a:cubicBezTo>
                <a:cubicBezTo>
                  <a:pt x="3171605" y="800100"/>
                  <a:pt x="3163368" y="771063"/>
                  <a:pt x="3152555" y="742950"/>
                </a:cubicBezTo>
                <a:cubicBezTo>
                  <a:pt x="3147458" y="729697"/>
                  <a:pt x="3144864" y="713369"/>
                  <a:pt x="3133505" y="704850"/>
                </a:cubicBezTo>
                <a:cubicBezTo>
                  <a:pt x="3117441" y="692802"/>
                  <a:pt x="3095070" y="693078"/>
                  <a:pt x="3076355" y="685800"/>
                </a:cubicBezTo>
                <a:cubicBezTo>
                  <a:pt x="3037887" y="670840"/>
                  <a:pt x="2998972" y="656634"/>
                  <a:pt x="2962055" y="638175"/>
                </a:cubicBezTo>
                <a:cubicBezTo>
                  <a:pt x="2947856" y="631075"/>
                  <a:pt x="2937348" y="618123"/>
                  <a:pt x="2923955" y="609600"/>
                </a:cubicBezTo>
                <a:cubicBezTo>
                  <a:pt x="2902359" y="595857"/>
                  <a:pt x="2877569" y="587107"/>
                  <a:pt x="2857280" y="571500"/>
                </a:cubicBezTo>
                <a:cubicBezTo>
                  <a:pt x="2807100" y="532900"/>
                  <a:pt x="2795392" y="507243"/>
                  <a:pt x="2762030" y="457200"/>
                </a:cubicBezTo>
                <a:cubicBezTo>
                  <a:pt x="2736627" y="270911"/>
                  <a:pt x="2799689" y="265213"/>
                  <a:pt x="2704880" y="238125"/>
                </a:cubicBezTo>
                <a:cubicBezTo>
                  <a:pt x="2692293" y="234529"/>
                  <a:pt x="2679480" y="231775"/>
                  <a:pt x="2666780" y="228600"/>
                </a:cubicBezTo>
                <a:cubicBezTo>
                  <a:pt x="2563874" y="159996"/>
                  <a:pt x="2496756" y="107942"/>
                  <a:pt x="2390555" y="57150"/>
                </a:cubicBezTo>
                <a:cubicBezTo>
                  <a:pt x="2353319" y="39342"/>
                  <a:pt x="2314902" y="24018"/>
                  <a:pt x="2276255" y="9525"/>
                </a:cubicBezTo>
                <a:cubicBezTo>
                  <a:pt x="2263998" y="4928"/>
                  <a:pt x="2250855" y="3175"/>
                  <a:pt x="2238155" y="0"/>
                </a:cubicBezTo>
                <a:cubicBezTo>
                  <a:pt x="2193705" y="6350"/>
                  <a:pt x="2149095" y="11668"/>
                  <a:pt x="2104805" y="19050"/>
                </a:cubicBezTo>
                <a:cubicBezTo>
                  <a:pt x="2091892" y="21202"/>
                  <a:pt x="2079664" y="30426"/>
                  <a:pt x="2066705" y="28575"/>
                </a:cubicBezTo>
                <a:cubicBezTo>
                  <a:pt x="2033890" y="23887"/>
                  <a:pt x="2003205" y="9525"/>
                  <a:pt x="1971455" y="0"/>
                </a:cubicBezTo>
                <a:cubicBezTo>
                  <a:pt x="1882555" y="15875"/>
                  <a:pt x="1792975" y="28327"/>
                  <a:pt x="1704755" y="47625"/>
                </a:cubicBezTo>
                <a:cubicBezTo>
                  <a:pt x="1690884" y="50659"/>
                  <a:pt x="1680578" y="63890"/>
                  <a:pt x="1666655" y="66675"/>
                </a:cubicBezTo>
                <a:cubicBezTo>
                  <a:pt x="1650064" y="69993"/>
                  <a:pt x="1444084" y="85261"/>
                  <a:pt x="1438055" y="85725"/>
                </a:cubicBezTo>
                <a:cubicBezTo>
                  <a:pt x="1409480" y="104775"/>
                  <a:pt x="1384014" y="129625"/>
                  <a:pt x="1352330" y="142875"/>
                </a:cubicBezTo>
                <a:cubicBezTo>
                  <a:pt x="959854" y="307001"/>
                  <a:pt x="1067779" y="304800"/>
                  <a:pt x="895130" y="30480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913D421-381A-45E5-A746-E45E4B80C7D9}"/>
              </a:ext>
            </a:extLst>
          </p:cNvPr>
          <p:cNvSpPr/>
          <p:nvPr/>
        </p:nvSpPr>
        <p:spPr>
          <a:xfrm>
            <a:off x="5901054" y="201930"/>
            <a:ext cx="3611133" cy="1003690"/>
          </a:xfrm>
          <a:custGeom>
            <a:avLst/>
            <a:gdLst>
              <a:gd name="connsiteX0" fmla="*/ 601233 w 3611133"/>
              <a:gd name="connsiteY0" fmla="*/ 209550 h 1003690"/>
              <a:gd name="connsiteX1" fmla="*/ 515508 w 3611133"/>
              <a:gd name="connsiteY1" fmla="*/ 257175 h 1003690"/>
              <a:gd name="connsiteX2" fmla="*/ 467883 w 3611133"/>
              <a:gd name="connsiteY2" fmla="*/ 285750 h 1003690"/>
              <a:gd name="connsiteX3" fmla="*/ 144033 w 3611133"/>
              <a:gd name="connsiteY3" fmla="*/ 323850 h 1003690"/>
              <a:gd name="connsiteX4" fmla="*/ 20208 w 3611133"/>
              <a:gd name="connsiteY4" fmla="*/ 495300 h 1003690"/>
              <a:gd name="connsiteX5" fmla="*/ 1158 w 3611133"/>
              <a:gd name="connsiteY5" fmla="*/ 561975 h 1003690"/>
              <a:gd name="connsiteX6" fmla="*/ 96408 w 3611133"/>
              <a:gd name="connsiteY6" fmla="*/ 590550 h 1003690"/>
              <a:gd name="connsiteX7" fmla="*/ 363108 w 3611133"/>
              <a:gd name="connsiteY7" fmla="*/ 847725 h 1003690"/>
              <a:gd name="connsiteX8" fmla="*/ 363108 w 3611133"/>
              <a:gd name="connsiteY8" fmla="*/ 895350 h 1003690"/>
              <a:gd name="connsiteX9" fmla="*/ 515508 w 3611133"/>
              <a:gd name="connsiteY9" fmla="*/ 923925 h 1003690"/>
              <a:gd name="connsiteX10" fmla="*/ 553608 w 3611133"/>
              <a:gd name="connsiteY10" fmla="*/ 952500 h 1003690"/>
              <a:gd name="connsiteX11" fmla="*/ 601233 w 3611133"/>
              <a:gd name="connsiteY11" fmla="*/ 971550 h 1003690"/>
              <a:gd name="connsiteX12" fmla="*/ 639333 w 3611133"/>
              <a:gd name="connsiteY12" fmla="*/ 990600 h 1003690"/>
              <a:gd name="connsiteX13" fmla="*/ 725058 w 3611133"/>
              <a:gd name="connsiteY13" fmla="*/ 981075 h 1003690"/>
              <a:gd name="connsiteX14" fmla="*/ 753633 w 3611133"/>
              <a:gd name="connsiteY14" fmla="*/ 952500 h 1003690"/>
              <a:gd name="connsiteX15" fmla="*/ 1401333 w 3611133"/>
              <a:gd name="connsiteY15" fmla="*/ 942975 h 1003690"/>
              <a:gd name="connsiteX16" fmla="*/ 1506108 w 3611133"/>
              <a:gd name="connsiteY16" fmla="*/ 933450 h 1003690"/>
              <a:gd name="connsiteX17" fmla="*/ 1753758 w 3611133"/>
              <a:gd name="connsiteY17" fmla="*/ 895350 h 1003690"/>
              <a:gd name="connsiteX18" fmla="*/ 1829958 w 3611133"/>
              <a:gd name="connsiteY18" fmla="*/ 885825 h 1003690"/>
              <a:gd name="connsiteX19" fmla="*/ 2068083 w 3611133"/>
              <a:gd name="connsiteY19" fmla="*/ 800100 h 1003690"/>
              <a:gd name="connsiteX20" fmla="*/ 2153808 w 3611133"/>
              <a:gd name="connsiteY20" fmla="*/ 781050 h 1003690"/>
              <a:gd name="connsiteX21" fmla="*/ 2201433 w 3611133"/>
              <a:gd name="connsiteY21" fmla="*/ 762000 h 1003690"/>
              <a:gd name="connsiteX22" fmla="*/ 2125233 w 3611133"/>
              <a:gd name="connsiteY22" fmla="*/ 781050 h 1003690"/>
              <a:gd name="connsiteX23" fmla="*/ 1963308 w 3611133"/>
              <a:gd name="connsiteY23" fmla="*/ 847725 h 1003690"/>
              <a:gd name="connsiteX24" fmla="*/ 1849008 w 3611133"/>
              <a:gd name="connsiteY24" fmla="*/ 895350 h 1003690"/>
              <a:gd name="connsiteX25" fmla="*/ 2239533 w 3611133"/>
              <a:gd name="connsiteY25" fmla="*/ 876300 h 1003690"/>
              <a:gd name="connsiteX26" fmla="*/ 2525283 w 3611133"/>
              <a:gd name="connsiteY26" fmla="*/ 847725 h 1003690"/>
              <a:gd name="connsiteX27" fmla="*/ 2858658 w 3611133"/>
              <a:gd name="connsiteY27" fmla="*/ 866775 h 1003690"/>
              <a:gd name="connsiteX28" fmla="*/ 2953908 w 3611133"/>
              <a:gd name="connsiteY28" fmla="*/ 895350 h 1003690"/>
              <a:gd name="connsiteX29" fmla="*/ 3068208 w 3611133"/>
              <a:gd name="connsiteY29" fmla="*/ 914400 h 1003690"/>
              <a:gd name="connsiteX30" fmla="*/ 3115833 w 3611133"/>
              <a:gd name="connsiteY30" fmla="*/ 923925 h 1003690"/>
              <a:gd name="connsiteX31" fmla="*/ 3268233 w 3611133"/>
              <a:gd name="connsiteY31" fmla="*/ 971550 h 1003690"/>
              <a:gd name="connsiteX32" fmla="*/ 3430158 w 3611133"/>
              <a:gd name="connsiteY32" fmla="*/ 990600 h 1003690"/>
              <a:gd name="connsiteX33" fmla="*/ 3392058 w 3611133"/>
              <a:gd name="connsiteY33" fmla="*/ 1000125 h 1003690"/>
              <a:gd name="connsiteX34" fmla="*/ 3544458 w 3611133"/>
              <a:gd name="connsiteY34" fmla="*/ 923925 h 1003690"/>
              <a:gd name="connsiteX35" fmla="*/ 3525408 w 3611133"/>
              <a:gd name="connsiteY35" fmla="*/ 885825 h 1003690"/>
              <a:gd name="connsiteX36" fmla="*/ 3611133 w 3611133"/>
              <a:gd name="connsiteY36" fmla="*/ 514350 h 1003690"/>
              <a:gd name="connsiteX37" fmla="*/ 3601608 w 3611133"/>
              <a:gd name="connsiteY37" fmla="*/ 428625 h 1003690"/>
              <a:gd name="connsiteX38" fmla="*/ 3458733 w 3611133"/>
              <a:gd name="connsiteY38" fmla="*/ 361950 h 1003690"/>
              <a:gd name="connsiteX39" fmla="*/ 3363483 w 3611133"/>
              <a:gd name="connsiteY39" fmla="*/ 323850 h 1003690"/>
              <a:gd name="connsiteX40" fmla="*/ 3306333 w 3611133"/>
              <a:gd name="connsiteY40" fmla="*/ 266700 h 1003690"/>
              <a:gd name="connsiteX41" fmla="*/ 3230133 w 3611133"/>
              <a:gd name="connsiteY41" fmla="*/ 180975 h 1003690"/>
              <a:gd name="connsiteX42" fmla="*/ 2868183 w 3611133"/>
              <a:gd name="connsiteY42" fmla="*/ 123825 h 1003690"/>
              <a:gd name="connsiteX43" fmla="*/ 2763408 w 3611133"/>
              <a:gd name="connsiteY43" fmla="*/ 85725 h 1003690"/>
              <a:gd name="connsiteX44" fmla="*/ 2620533 w 3611133"/>
              <a:gd name="connsiteY44" fmla="*/ 0 h 1003690"/>
              <a:gd name="connsiteX45" fmla="*/ 2287158 w 3611133"/>
              <a:gd name="connsiteY45" fmla="*/ 19050 h 1003690"/>
              <a:gd name="connsiteX46" fmla="*/ 2258583 w 3611133"/>
              <a:gd name="connsiteY46" fmla="*/ 28575 h 1003690"/>
              <a:gd name="connsiteX47" fmla="*/ 648858 w 3611133"/>
              <a:gd name="connsiteY47" fmla="*/ 104775 h 1003690"/>
              <a:gd name="connsiteX48" fmla="*/ 648858 w 3611133"/>
              <a:gd name="connsiteY48" fmla="*/ 133350 h 1003690"/>
              <a:gd name="connsiteX49" fmla="*/ 620283 w 3611133"/>
              <a:gd name="connsiteY49" fmla="*/ 142875 h 1003690"/>
              <a:gd name="connsiteX50" fmla="*/ 601233 w 3611133"/>
              <a:gd name="connsiteY50" fmla="*/ 209550 h 100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11133" h="1003690">
                <a:moveTo>
                  <a:pt x="601233" y="209550"/>
                </a:moveTo>
                <a:cubicBezTo>
                  <a:pt x="583771" y="228600"/>
                  <a:pt x="604953" y="217422"/>
                  <a:pt x="515508" y="257175"/>
                </a:cubicBezTo>
                <a:cubicBezTo>
                  <a:pt x="498590" y="264694"/>
                  <a:pt x="486105" y="282479"/>
                  <a:pt x="467883" y="285750"/>
                </a:cubicBezTo>
                <a:cubicBezTo>
                  <a:pt x="360898" y="304952"/>
                  <a:pt x="251983" y="311150"/>
                  <a:pt x="144033" y="323850"/>
                </a:cubicBezTo>
                <a:cubicBezTo>
                  <a:pt x="102758" y="381000"/>
                  <a:pt x="56478" y="434850"/>
                  <a:pt x="20208" y="495300"/>
                </a:cubicBezTo>
                <a:cubicBezTo>
                  <a:pt x="8316" y="515120"/>
                  <a:pt x="-3856" y="539411"/>
                  <a:pt x="1158" y="561975"/>
                </a:cubicBezTo>
                <a:cubicBezTo>
                  <a:pt x="5418" y="581143"/>
                  <a:pt x="94775" y="590278"/>
                  <a:pt x="96408" y="590550"/>
                </a:cubicBezTo>
                <a:cubicBezTo>
                  <a:pt x="248714" y="707019"/>
                  <a:pt x="261714" y="695634"/>
                  <a:pt x="363108" y="847725"/>
                </a:cubicBezTo>
                <a:cubicBezTo>
                  <a:pt x="429277" y="946978"/>
                  <a:pt x="396139" y="917371"/>
                  <a:pt x="363108" y="895350"/>
                </a:cubicBezTo>
                <a:cubicBezTo>
                  <a:pt x="433911" y="877649"/>
                  <a:pt x="407989" y="876885"/>
                  <a:pt x="515508" y="923925"/>
                </a:cubicBezTo>
                <a:cubicBezTo>
                  <a:pt x="530052" y="930288"/>
                  <a:pt x="539731" y="944790"/>
                  <a:pt x="553608" y="952500"/>
                </a:cubicBezTo>
                <a:cubicBezTo>
                  <a:pt x="568554" y="960803"/>
                  <a:pt x="585609" y="964606"/>
                  <a:pt x="601233" y="971550"/>
                </a:cubicBezTo>
                <a:cubicBezTo>
                  <a:pt x="614208" y="977317"/>
                  <a:pt x="626633" y="984250"/>
                  <a:pt x="639333" y="990600"/>
                </a:cubicBezTo>
                <a:cubicBezTo>
                  <a:pt x="667908" y="987425"/>
                  <a:pt x="697783" y="990167"/>
                  <a:pt x="725058" y="981075"/>
                </a:cubicBezTo>
                <a:cubicBezTo>
                  <a:pt x="737837" y="976815"/>
                  <a:pt x="740184" y="953258"/>
                  <a:pt x="753633" y="952500"/>
                </a:cubicBezTo>
                <a:cubicBezTo>
                  <a:pt x="969214" y="940355"/>
                  <a:pt x="1185433" y="946150"/>
                  <a:pt x="1401333" y="942975"/>
                </a:cubicBezTo>
                <a:cubicBezTo>
                  <a:pt x="1436258" y="939800"/>
                  <a:pt x="1471355" y="938146"/>
                  <a:pt x="1506108" y="933450"/>
                </a:cubicBezTo>
                <a:cubicBezTo>
                  <a:pt x="1588877" y="922265"/>
                  <a:pt x="1671126" y="907502"/>
                  <a:pt x="1753758" y="895350"/>
                </a:cubicBezTo>
                <a:cubicBezTo>
                  <a:pt x="1779083" y="891626"/>
                  <a:pt x="1804558" y="889000"/>
                  <a:pt x="1829958" y="885825"/>
                </a:cubicBezTo>
                <a:cubicBezTo>
                  <a:pt x="1909333" y="857250"/>
                  <a:pt x="1985730" y="818401"/>
                  <a:pt x="2068083" y="800100"/>
                </a:cubicBezTo>
                <a:cubicBezTo>
                  <a:pt x="2096658" y="793750"/>
                  <a:pt x="2125662" y="789092"/>
                  <a:pt x="2153808" y="781050"/>
                </a:cubicBezTo>
                <a:cubicBezTo>
                  <a:pt x="2170248" y="776353"/>
                  <a:pt x="2218531" y="762000"/>
                  <a:pt x="2201433" y="762000"/>
                </a:cubicBezTo>
                <a:cubicBezTo>
                  <a:pt x="2175251" y="762000"/>
                  <a:pt x="2150531" y="774304"/>
                  <a:pt x="2125233" y="781050"/>
                </a:cubicBezTo>
                <a:cubicBezTo>
                  <a:pt x="2016384" y="810076"/>
                  <a:pt x="2091583" y="789418"/>
                  <a:pt x="1963308" y="847725"/>
                </a:cubicBezTo>
                <a:cubicBezTo>
                  <a:pt x="1925733" y="864805"/>
                  <a:pt x="1807782" y="897361"/>
                  <a:pt x="1849008" y="895350"/>
                </a:cubicBezTo>
                <a:lnTo>
                  <a:pt x="2239533" y="876300"/>
                </a:lnTo>
                <a:cubicBezTo>
                  <a:pt x="2435996" y="864210"/>
                  <a:pt x="2405687" y="867658"/>
                  <a:pt x="2525283" y="847725"/>
                </a:cubicBezTo>
                <a:lnTo>
                  <a:pt x="2858658" y="866775"/>
                </a:lnTo>
                <a:cubicBezTo>
                  <a:pt x="2882332" y="868596"/>
                  <a:pt x="2936350" y="891448"/>
                  <a:pt x="2953908" y="895350"/>
                </a:cubicBezTo>
                <a:cubicBezTo>
                  <a:pt x="2991614" y="903729"/>
                  <a:pt x="3030170" y="907687"/>
                  <a:pt x="3068208" y="914400"/>
                </a:cubicBezTo>
                <a:cubicBezTo>
                  <a:pt x="3084151" y="917213"/>
                  <a:pt x="3100267" y="919477"/>
                  <a:pt x="3115833" y="923925"/>
                </a:cubicBezTo>
                <a:cubicBezTo>
                  <a:pt x="3167008" y="938546"/>
                  <a:pt x="3217058" y="956929"/>
                  <a:pt x="3268233" y="971550"/>
                </a:cubicBezTo>
                <a:cubicBezTo>
                  <a:pt x="3317299" y="985569"/>
                  <a:pt x="3384855" y="986825"/>
                  <a:pt x="3430158" y="990600"/>
                </a:cubicBezTo>
                <a:cubicBezTo>
                  <a:pt x="3417458" y="993775"/>
                  <a:pt x="3384796" y="1011017"/>
                  <a:pt x="3392058" y="1000125"/>
                </a:cubicBezTo>
                <a:cubicBezTo>
                  <a:pt x="3412810" y="968997"/>
                  <a:pt x="3524809" y="931784"/>
                  <a:pt x="3544458" y="923925"/>
                </a:cubicBezTo>
                <a:cubicBezTo>
                  <a:pt x="3538108" y="911225"/>
                  <a:pt x="3527244" y="899905"/>
                  <a:pt x="3525408" y="885825"/>
                </a:cubicBezTo>
                <a:cubicBezTo>
                  <a:pt x="3496610" y="665037"/>
                  <a:pt x="3507133" y="722349"/>
                  <a:pt x="3611133" y="514350"/>
                </a:cubicBezTo>
                <a:cubicBezTo>
                  <a:pt x="3607958" y="485775"/>
                  <a:pt x="3614466" y="454341"/>
                  <a:pt x="3601608" y="428625"/>
                </a:cubicBezTo>
                <a:cubicBezTo>
                  <a:pt x="3571962" y="369334"/>
                  <a:pt x="3509653" y="378030"/>
                  <a:pt x="3458733" y="361950"/>
                </a:cubicBezTo>
                <a:cubicBezTo>
                  <a:pt x="3426124" y="351653"/>
                  <a:pt x="3395233" y="336550"/>
                  <a:pt x="3363483" y="323850"/>
                </a:cubicBezTo>
                <a:cubicBezTo>
                  <a:pt x="3344433" y="304800"/>
                  <a:pt x="3322978" y="287884"/>
                  <a:pt x="3306333" y="266700"/>
                </a:cubicBezTo>
                <a:cubicBezTo>
                  <a:pt x="3262749" y="211230"/>
                  <a:pt x="3283985" y="190169"/>
                  <a:pt x="3230133" y="180975"/>
                </a:cubicBezTo>
                <a:cubicBezTo>
                  <a:pt x="3109731" y="160418"/>
                  <a:pt x="2868183" y="123825"/>
                  <a:pt x="2868183" y="123825"/>
                </a:cubicBezTo>
                <a:cubicBezTo>
                  <a:pt x="2833258" y="111125"/>
                  <a:pt x="2796356" y="102915"/>
                  <a:pt x="2763408" y="85725"/>
                </a:cubicBezTo>
                <a:cubicBezTo>
                  <a:pt x="2546405" y="-27494"/>
                  <a:pt x="2713236" y="30901"/>
                  <a:pt x="2620533" y="0"/>
                </a:cubicBezTo>
                <a:cubicBezTo>
                  <a:pt x="2509408" y="6350"/>
                  <a:pt x="2398119" y="10290"/>
                  <a:pt x="2287158" y="19050"/>
                </a:cubicBezTo>
                <a:cubicBezTo>
                  <a:pt x="2277149" y="19840"/>
                  <a:pt x="2268610" y="28050"/>
                  <a:pt x="2258583" y="28575"/>
                </a:cubicBezTo>
                <a:lnTo>
                  <a:pt x="648858" y="104775"/>
                </a:lnTo>
                <a:cubicBezTo>
                  <a:pt x="498992" y="123508"/>
                  <a:pt x="596599" y="101995"/>
                  <a:pt x="648858" y="133350"/>
                </a:cubicBezTo>
                <a:cubicBezTo>
                  <a:pt x="657467" y="138516"/>
                  <a:pt x="628892" y="137709"/>
                  <a:pt x="620283" y="142875"/>
                </a:cubicBezTo>
                <a:cubicBezTo>
                  <a:pt x="612582" y="147495"/>
                  <a:pt x="618695" y="190500"/>
                  <a:pt x="601233" y="2095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CEBF6B8-7F52-4600-BD00-FDB79BD02441}"/>
              </a:ext>
            </a:extLst>
          </p:cNvPr>
          <p:cNvSpPr txBox="1"/>
          <p:nvPr/>
        </p:nvSpPr>
        <p:spPr>
          <a:xfrm>
            <a:off x="6904464" y="2782669"/>
            <a:ext cx="1259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we can control</a:t>
            </a:r>
          </a:p>
        </p:txBody>
      </p:sp>
      <p:sp>
        <p:nvSpPr>
          <p:cNvPr id="12" name="TextBox 11">
            <a:extLst>
              <a:ext uri="{FF2B5EF4-FFF2-40B4-BE49-F238E27FC236}">
                <a16:creationId xmlns:a16="http://schemas.microsoft.com/office/drawing/2014/main" id="{4D5995B6-1D88-41E4-A010-E66DF5093E2A}"/>
              </a:ext>
            </a:extLst>
          </p:cNvPr>
          <p:cNvSpPr txBox="1"/>
          <p:nvPr/>
        </p:nvSpPr>
        <p:spPr>
          <a:xfrm>
            <a:off x="6402938" y="3887708"/>
            <a:ext cx="23316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we can influence</a:t>
            </a:r>
          </a:p>
        </p:txBody>
      </p:sp>
      <p:sp>
        <p:nvSpPr>
          <p:cNvPr id="13" name="TextBox 12">
            <a:extLst>
              <a:ext uri="{FF2B5EF4-FFF2-40B4-BE49-F238E27FC236}">
                <a16:creationId xmlns:a16="http://schemas.microsoft.com/office/drawing/2014/main" id="{4ADF331E-9E52-4B05-A146-104FD882A95C}"/>
              </a:ext>
            </a:extLst>
          </p:cNvPr>
          <p:cNvSpPr txBox="1"/>
          <p:nvPr/>
        </p:nvSpPr>
        <p:spPr>
          <a:xfrm>
            <a:off x="5867620" y="4384040"/>
            <a:ext cx="2932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What’s outside of our control</a:t>
            </a:r>
          </a:p>
        </p:txBody>
      </p:sp>
      <p:sp>
        <p:nvSpPr>
          <p:cNvPr id="15" name="Freeform: Shape 14">
            <a:extLst>
              <a:ext uri="{FF2B5EF4-FFF2-40B4-BE49-F238E27FC236}">
                <a16:creationId xmlns:a16="http://schemas.microsoft.com/office/drawing/2014/main" id="{644541B0-3001-4FA3-B75D-09E5E77B21C8}"/>
              </a:ext>
            </a:extLst>
          </p:cNvPr>
          <p:cNvSpPr/>
          <p:nvPr/>
        </p:nvSpPr>
        <p:spPr>
          <a:xfrm>
            <a:off x="10875751" y="1066296"/>
            <a:ext cx="201824" cy="181479"/>
          </a:xfrm>
          <a:custGeom>
            <a:avLst/>
            <a:gdLst>
              <a:gd name="connsiteX0" fmla="*/ 201824 w 201824"/>
              <a:gd name="connsiteY0" fmla="*/ 181479 h 181479"/>
              <a:gd name="connsiteX1" fmla="*/ 154199 w 201824"/>
              <a:gd name="connsiteY1" fmla="*/ 152904 h 181479"/>
              <a:gd name="connsiteX2" fmla="*/ 77999 w 201824"/>
              <a:gd name="connsiteY2" fmla="*/ 133854 h 181479"/>
              <a:gd name="connsiteX3" fmla="*/ 1799 w 201824"/>
              <a:gd name="connsiteY3" fmla="*/ 29079 h 181479"/>
              <a:gd name="connsiteX4" fmla="*/ 182774 w 201824"/>
              <a:gd name="connsiteY4" fmla="*/ 504 h 181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24" h="181479">
                <a:moveTo>
                  <a:pt x="201824" y="181479"/>
                </a:moveTo>
                <a:cubicBezTo>
                  <a:pt x="185949" y="171954"/>
                  <a:pt x="170758" y="161183"/>
                  <a:pt x="154199" y="152904"/>
                </a:cubicBezTo>
                <a:cubicBezTo>
                  <a:pt x="134673" y="143141"/>
                  <a:pt x="96113" y="137477"/>
                  <a:pt x="77999" y="133854"/>
                </a:cubicBezTo>
                <a:cubicBezTo>
                  <a:pt x="64970" y="120825"/>
                  <a:pt x="-12719" y="49819"/>
                  <a:pt x="1799" y="29079"/>
                </a:cubicBezTo>
                <a:cubicBezTo>
                  <a:pt x="26480" y="-6179"/>
                  <a:pt x="143765" y="504"/>
                  <a:pt x="182774" y="5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E1EDA-D5FC-47A8-B0E9-7D9C6DCF50A4}"/>
              </a:ext>
            </a:extLst>
          </p:cNvPr>
          <p:cNvSpPr txBox="1"/>
          <p:nvPr/>
        </p:nvSpPr>
        <p:spPr>
          <a:xfrm>
            <a:off x="438150" y="294639"/>
            <a:ext cx="67437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solidFill>
                <a:effectLst/>
                <a:uLnTx/>
                <a:uFillTx/>
                <a:latin typeface="Calibri" panose="020F0502020204030204"/>
                <a:ea typeface="+mn-ea"/>
                <a:cs typeface="+mn-cs"/>
              </a:rPr>
              <a:t>More focus on the things that we feel able to control or influence</a:t>
            </a:r>
          </a:p>
        </p:txBody>
      </p:sp>
    </p:spTree>
    <p:extLst>
      <p:ext uri="{BB962C8B-B14F-4D97-AF65-F5344CB8AC3E}">
        <p14:creationId xmlns:p14="http://schemas.microsoft.com/office/powerpoint/2010/main" val="2730155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6B0C2-E041-4CFD-8A88-F8781521E558}"/>
              </a:ext>
            </a:extLst>
          </p:cNvPr>
          <p:cNvPicPr>
            <a:picLocks noChangeAspect="1"/>
          </p:cNvPicPr>
          <p:nvPr/>
        </p:nvPicPr>
        <p:blipFill>
          <a:blip r:embed="rId2"/>
          <a:stretch>
            <a:fillRect/>
          </a:stretch>
        </p:blipFill>
        <p:spPr>
          <a:xfrm>
            <a:off x="643467" y="690178"/>
            <a:ext cx="10905066" cy="3053418"/>
          </a:xfrm>
          <a:prstGeom prst="rect">
            <a:avLst/>
          </a:prstGeom>
        </p:spPr>
      </p:pic>
      <p:sp>
        <p:nvSpPr>
          <p:cNvPr id="3" name="TextBox 2">
            <a:extLst>
              <a:ext uri="{FF2B5EF4-FFF2-40B4-BE49-F238E27FC236}">
                <a16:creationId xmlns:a16="http://schemas.microsoft.com/office/drawing/2014/main" id="{C282EB10-31C6-4375-A4DB-FF5447123AEF}"/>
              </a:ext>
            </a:extLst>
          </p:cNvPr>
          <p:cNvSpPr txBox="1"/>
          <p:nvPr/>
        </p:nvSpPr>
        <p:spPr>
          <a:xfrm>
            <a:off x="3508745" y="3743596"/>
            <a:ext cx="4856971" cy="584775"/>
          </a:xfrm>
          <a:prstGeom prst="rect">
            <a:avLst/>
          </a:prstGeom>
          <a:noFill/>
        </p:spPr>
        <p:txBody>
          <a:bodyPr wrap="none" rtlCol="0">
            <a:spAutoFit/>
          </a:bodyPr>
          <a:lstStyle/>
          <a:p>
            <a:r>
              <a:rPr lang="en-GB" sz="3200" b="1" dirty="0"/>
              <a:t>Urgent and emergency care</a:t>
            </a:r>
          </a:p>
        </p:txBody>
      </p:sp>
      <p:sp>
        <p:nvSpPr>
          <p:cNvPr id="5" name="TextBox 4">
            <a:extLst>
              <a:ext uri="{FF2B5EF4-FFF2-40B4-BE49-F238E27FC236}">
                <a16:creationId xmlns:a16="http://schemas.microsoft.com/office/drawing/2014/main" id="{27420AA1-25DA-4309-8E03-4A9202E14803}"/>
              </a:ext>
            </a:extLst>
          </p:cNvPr>
          <p:cNvSpPr txBox="1"/>
          <p:nvPr/>
        </p:nvSpPr>
        <p:spPr>
          <a:xfrm>
            <a:off x="4239511" y="4825484"/>
            <a:ext cx="6097772" cy="369332"/>
          </a:xfrm>
          <a:prstGeom prst="rect">
            <a:avLst/>
          </a:prstGeom>
          <a:noFill/>
        </p:spPr>
        <p:txBody>
          <a:bodyPr wrap="square">
            <a:spAutoFit/>
          </a:bodyPr>
          <a:lstStyle/>
          <a:p>
            <a:r>
              <a:rPr lang="en-GB" dirty="0">
                <a:hlinkClick r:id="rId3"/>
              </a:rPr>
              <a:t>futureuec.crowdicity.com/</a:t>
            </a:r>
            <a:r>
              <a:rPr lang="en-GB" dirty="0"/>
              <a:t> </a:t>
            </a:r>
          </a:p>
        </p:txBody>
      </p:sp>
    </p:spTree>
    <p:extLst>
      <p:ext uri="{BB962C8B-B14F-4D97-AF65-F5344CB8AC3E}">
        <p14:creationId xmlns:p14="http://schemas.microsoft.com/office/powerpoint/2010/main" val="238267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E1DE-5E61-44DE-BEE7-F96BF6C2F721}"/>
              </a:ext>
            </a:extLst>
          </p:cNvPr>
          <p:cNvSpPr>
            <a:spLocks noGrp="1"/>
          </p:cNvSpPr>
          <p:nvPr>
            <p:ph type="title"/>
          </p:nvPr>
        </p:nvSpPr>
        <p:spPr>
          <a:xfrm>
            <a:off x="439479" y="0"/>
            <a:ext cx="10972800" cy="1143000"/>
          </a:xfrm>
        </p:spPr>
        <p:txBody>
          <a:bodyPr/>
          <a:lstStyle/>
          <a:p>
            <a:r>
              <a:rPr lang="en-GB" dirty="0"/>
              <a:t>Crowdsourcing: to think about</a:t>
            </a:r>
          </a:p>
        </p:txBody>
      </p:sp>
      <p:sp>
        <p:nvSpPr>
          <p:cNvPr id="3" name="Content Placeholder 2">
            <a:extLst>
              <a:ext uri="{FF2B5EF4-FFF2-40B4-BE49-F238E27FC236}">
                <a16:creationId xmlns:a16="http://schemas.microsoft.com/office/drawing/2014/main" id="{96A703E3-C6C6-445C-8A18-90CC971DF1E3}"/>
              </a:ext>
            </a:extLst>
          </p:cNvPr>
          <p:cNvSpPr>
            <a:spLocks noGrp="1"/>
          </p:cNvSpPr>
          <p:nvPr>
            <p:ph idx="1"/>
          </p:nvPr>
        </p:nvSpPr>
        <p:spPr>
          <a:xfrm>
            <a:off x="439479" y="1047308"/>
            <a:ext cx="10972800" cy="5587408"/>
          </a:xfrm>
        </p:spPr>
        <p:txBody>
          <a:bodyPr>
            <a:normAutofit lnSpcReduction="10000"/>
          </a:bodyPr>
          <a:lstStyle/>
          <a:p>
            <a:r>
              <a:rPr lang="en-GB" dirty="0"/>
              <a:t>What are your aims?</a:t>
            </a:r>
          </a:p>
          <a:p>
            <a:r>
              <a:rPr lang="en-GB" dirty="0"/>
              <a:t>Is this the right methodology?</a:t>
            </a:r>
          </a:p>
          <a:p>
            <a:r>
              <a:rPr lang="en-GB" dirty="0"/>
              <a:t>Who is in our crowd?</a:t>
            </a:r>
          </a:p>
          <a:p>
            <a:r>
              <a:rPr lang="en-GB" dirty="0"/>
              <a:t>How to motivate people to respond?</a:t>
            </a:r>
          </a:p>
          <a:p>
            <a:r>
              <a:rPr lang="en-GB" dirty="0"/>
              <a:t>Who will fulfil the roles?</a:t>
            </a:r>
          </a:p>
          <a:p>
            <a:pPr lvl="1"/>
            <a:r>
              <a:rPr lang="en-GB" dirty="0"/>
              <a:t>Community managers</a:t>
            </a:r>
          </a:p>
          <a:p>
            <a:pPr lvl="1"/>
            <a:r>
              <a:rPr lang="en-GB" dirty="0"/>
              <a:t>“Champions”</a:t>
            </a:r>
          </a:p>
          <a:p>
            <a:r>
              <a:rPr lang="en-GB" dirty="0"/>
              <a:t>How to work in co-production</a:t>
            </a:r>
          </a:p>
          <a:p>
            <a:r>
              <a:rPr lang="en-GB" dirty="0"/>
              <a:t>What/how many challenges?</a:t>
            </a:r>
          </a:p>
          <a:p>
            <a:r>
              <a:rPr lang="en-GB" dirty="0"/>
              <a:t>What criteria for assessment?</a:t>
            </a:r>
          </a:p>
          <a:p>
            <a:r>
              <a:rPr lang="en-GB" dirty="0"/>
              <a:t>What follow up with contributors?</a:t>
            </a:r>
          </a:p>
          <a:p>
            <a:r>
              <a:rPr lang="en-GB" dirty="0"/>
              <a:t>What will you do with the ideas?</a:t>
            </a:r>
          </a:p>
          <a:p>
            <a:endParaRPr lang="en-GB" dirty="0"/>
          </a:p>
          <a:p>
            <a:endParaRPr lang="en-GB" dirty="0"/>
          </a:p>
          <a:p>
            <a:endParaRPr lang="en-GB" dirty="0"/>
          </a:p>
        </p:txBody>
      </p:sp>
    </p:spTree>
    <p:extLst>
      <p:ext uri="{BB962C8B-B14F-4D97-AF65-F5344CB8AC3E}">
        <p14:creationId xmlns:p14="http://schemas.microsoft.com/office/powerpoint/2010/main" val="3972172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D20055AD-A458-435C-9D3D-BE0381F4D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501" y="641281"/>
            <a:ext cx="5798997" cy="5575438"/>
          </a:xfrm>
          <a:prstGeom prst="rect">
            <a:avLst/>
          </a:prstGeom>
        </p:spPr>
      </p:pic>
    </p:spTree>
    <p:extLst>
      <p:ext uri="{BB962C8B-B14F-4D97-AF65-F5344CB8AC3E}">
        <p14:creationId xmlns:p14="http://schemas.microsoft.com/office/powerpoint/2010/main" val="4048867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9609-E90F-451F-B100-9E262B1CC5CA}"/>
              </a:ext>
            </a:extLst>
          </p:cNvPr>
          <p:cNvSpPr>
            <a:spLocks noGrp="1"/>
          </p:cNvSpPr>
          <p:nvPr>
            <p:ph type="title"/>
          </p:nvPr>
        </p:nvSpPr>
        <p:spPr>
          <a:xfrm>
            <a:off x="1877343" y="235976"/>
            <a:ext cx="7886700" cy="994172"/>
          </a:xfrm>
        </p:spPr>
        <p:txBody>
          <a:bodyPr/>
          <a:lstStyle/>
          <a:p>
            <a:pPr algn="l"/>
            <a:r>
              <a:rPr lang="en-GB" b="1" dirty="0">
                <a:solidFill>
                  <a:schemeClr val="accent1"/>
                </a:solidFill>
                <a:latin typeface="+mn-lt"/>
              </a:rPr>
              <a:t>Learning</a:t>
            </a:r>
          </a:p>
        </p:txBody>
      </p:sp>
      <p:sp>
        <p:nvSpPr>
          <p:cNvPr id="3" name="Content Placeholder 2">
            <a:extLst>
              <a:ext uri="{FF2B5EF4-FFF2-40B4-BE49-F238E27FC236}">
                <a16:creationId xmlns:a16="http://schemas.microsoft.com/office/drawing/2014/main" id="{E20EAC2F-DE15-4C78-9276-D560CF291723}"/>
              </a:ext>
            </a:extLst>
          </p:cNvPr>
          <p:cNvSpPr>
            <a:spLocks noGrp="1"/>
          </p:cNvSpPr>
          <p:nvPr>
            <p:ph sz="half" idx="1"/>
          </p:nvPr>
        </p:nvSpPr>
        <p:spPr>
          <a:xfrm>
            <a:off x="1105786" y="1424914"/>
            <a:ext cx="4819143" cy="4655331"/>
          </a:xfrm>
        </p:spPr>
        <p:txBody>
          <a:bodyPr>
            <a:normAutofit/>
          </a:bodyPr>
          <a:lstStyle/>
          <a:p>
            <a:pPr lvl="0"/>
            <a:r>
              <a:rPr lang="en-GB" dirty="0"/>
              <a:t>95% relational, 5% technical</a:t>
            </a:r>
          </a:p>
          <a:p>
            <a:pPr lvl="0"/>
            <a:r>
              <a:rPr lang="en-GB" dirty="0"/>
              <a:t>Co-create with the people you want to be involved in the change</a:t>
            </a:r>
          </a:p>
          <a:p>
            <a:pPr lvl="0"/>
            <a:r>
              <a:rPr lang="en-GB" dirty="0"/>
              <a:t>Pick wise, committed, influential people to be your champions and support them</a:t>
            </a:r>
          </a:p>
          <a:p>
            <a:pPr lvl="0"/>
            <a:r>
              <a:rPr lang="en-GB" dirty="0"/>
              <a:t>Very active community management</a:t>
            </a:r>
          </a:p>
          <a:p>
            <a:r>
              <a:rPr lang="en-GB" dirty="0"/>
              <a:t>Be transparent</a:t>
            </a:r>
          </a:p>
          <a:p>
            <a:pPr marL="0" indent="0">
              <a:buNone/>
            </a:pPr>
            <a:endParaRPr lang="en-GB" dirty="0"/>
          </a:p>
          <a:p>
            <a:pPr lvl="0"/>
            <a:endParaRPr lang="en-GB" dirty="0"/>
          </a:p>
          <a:p>
            <a:pPr lvl="0"/>
            <a:endParaRPr lang="en-GB" dirty="0"/>
          </a:p>
          <a:p>
            <a:endParaRPr lang="en-GB" dirty="0"/>
          </a:p>
        </p:txBody>
      </p:sp>
      <p:sp>
        <p:nvSpPr>
          <p:cNvPr id="4" name="Content Placeholder 3">
            <a:extLst>
              <a:ext uri="{FF2B5EF4-FFF2-40B4-BE49-F238E27FC236}">
                <a16:creationId xmlns:a16="http://schemas.microsoft.com/office/drawing/2014/main" id="{5E74C1EA-69B4-4F9C-A34F-348A5F37051B}"/>
              </a:ext>
            </a:extLst>
          </p:cNvPr>
          <p:cNvSpPr>
            <a:spLocks noGrp="1"/>
          </p:cNvSpPr>
          <p:nvPr>
            <p:ph sz="half" idx="2"/>
          </p:nvPr>
        </p:nvSpPr>
        <p:spPr>
          <a:xfrm>
            <a:off x="5820694" y="4659920"/>
            <a:ext cx="4743071" cy="1108654"/>
          </a:xfrm>
        </p:spPr>
        <p:txBody>
          <a:bodyPr>
            <a:noAutofit/>
          </a:bodyPr>
          <a:lstStyle/>
          <a:p>
            <a:r>
              <a:rPr lang="en-GB" sz="2600" dirty="0"/>
              <a:t>Know when to stop</a:t>
            </a:r>
          </a:p>
          <a:p>
            <a:pPr lvl="0"/>
            <a:r>
              <a:rPr lang="en-GB" sz="2600" dirty="0"/>
              <a:t>Always, always follow up</a:t>
            </a:r>
          </a:p>
          <a:p>
            <a:endParaRPr lang="en-GB" sz="2600" dirty="0"/>
          </a:p>
        </p:txBody>
      </p:sp>
      <p:pic>
        <p:nvPicPr>
          <p:cNvPr id="1026" name="Picture 2" descr="innovation funnel | Marketoonist | Tom Fishburne">
            <a:extLst>
              <a:ext uri="{FF2B5EF4-FFF2-40B4-BE49-F238E27FC236}">
                <a16:creationId xmlns:a16="http://schemas.microsoft.com/office/drawing/2014/main" id="{4570833B-32A4-4DF6-B742-126E465E8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229" y="1377205"/>
            <a:ext cx="4296842" cy="3135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E56EB6AA-5974-4C31-B447-7E7253B52E2D}"/>
              </a:ext>
            </a:extLst>
          </p:cNvPr>
          <p:cNvPicPr>
            <a:picLocks noChangeAspect="1"/>
          </p:cNvPicPr>
          <p:nvPr/>
        </p:nvPicPr>
        <p:blipFill>
          <a:blip r:embed="rId3"/>
          <a:stretch>
            <a:fillRect/>
          </a:stretch>
        </p:blipFill>
        <p:spPr>
          <a:xfrm>
            <a:off x="2316094" y="6196736"/>
            <a:ext cx="794293" cy="519521"/>
          </a:xfrm>
          <a:prstGeom prst="rect">
            <a:avLst/>
          </a:prstGeom>
          <a:noFill/>
          <a:ln>
            <a:noFill/>
          </a:ln>
        </p:spPr>
      </p:pic>
      <p:sp>
        <p:nvSpPr>
          <p:cNvPr id="7" name="TextBox 4">
            <a:extLst>
              <a:ext uri="{FF2B5EF4-FFF2-40B4-BE49-F238E27FC236}">
                <a16:creationId xmlns:a16="http://schemas.microsoft.com/office/drawing/2014/main" id="{5A523ECE-0519-495E-961D-20FE4B8F19D9}"/>
              </a:ext>
            </a:extLst>
          </p:cNvPr>
          <p:cNvSpPr txBox="1"/>
          <p:nvPr/>
        </p:nvSpPr>
        <p:spPr>
          <a:xfrm>
            <a:off x="2783632" y="6386971"/>
            <a:ext cx="6334388" cy="584775"/>
          </a:xfrm>
          <a:prstGeom prst="rect">
            <a:avLst/>
          </a:prstGeom>
          <a:noFill/>
          <a:ln>
            <a:noFill/>
          </a:ln>
        </p:spPr>
        <p:txBody>
          <a:bodyPr vert="horz" wrap="square" lIns="91440" tIns="45720" rIns="91440" bIns="45720" anchor="t" anchorCtr="0" compatLnSpc="1">
            <a:spAutoFit/>
          </a:bodyPr>
          <a:lstStyle/>
          <a:p>
            <a:pPr defTabSz="914378">
              <a:defRPr sz="1800" b="0" i="0" u="none" strike="noStrike" kern="0" cap="none" spc="0" baseline="0">
                <a:solidFill>
                  <a:srgbClr val="000000"/>
                </a:solidFill>
                <a:uFillTx/>
              </a:defRPr>
            </a:pPr>
            <a:r>
              <a:rPr lang="en-GB" sz="1600" b="1" kern="0" dirty="0">
                <a:solidFill>
                  <a:srgbClr val="147588"/>
                </a:solidFill>
                <a:latin typeface="Calibri" panose="020F0502020204030204"/>
                <a:ea typeface=""/>
                <a:cs typeface=""/>
              </a:rPr>
              <a:t>@HelenBevan #insighttoimpact </a:t>
            </a:r>
          </a:p>
          <a:p>
            <a:pPr defTabSz="914378">
              <a:defRPr sz="1800" b="0" i="0" u="none" strike="noStrike" kern="0" cap="none" spc="0" baseline="0">
                <a:solidFill>
                  <a:srgbClr val="000000"/>
                </a:solidFill>
                <a:uFillTx/>
              </a:defRPr>
            </a:pPr>
            <a:r>
              <a:rPr lang="en-GB" sz="1600" b="1" kern="0" dirty="0">
                <a:solidFill>
                  <a:srgbClr val="147588"/>
                </a:solidFill>
                <a:latin typeface="Calibri" panose="020F0502020204030204"/>
                <a:ea typeface=""/>
                <a:cs typeface=""/>
              </a:rPr>
              <a:t> </a:t>
            </a:r>
          </a:p>
        </p:txBody>
      </p:sp>
    </p:spTree>
    <p:extLst>
      <p:ext uri="{BB962C8B-B14F-4D97-AF65-F5344CB8AC3E}">
        <p14:creationId xmlns:p14="http://schemas.microsoft.com/office/powerpoint/2010/main" val="1950885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E6DCC-B7BF-4050-B6D1-FFAAAE8139E3}"/>
              </a:ext>
            </a:extLst>
          </p:cNvPr>
          <p:cNvSpPr>
            <a:spLocks noGrp="1"/>
          </p:cNvSpPr>
          <p:nvPr>
            <p:ph type="title"/>
          </p:nvPr>
        </p:nvSpPr>
        <p:spPr>
          <a:xfrm>
            <a:off x="514350" y="0"/>
            <a:ext cx="10515600" cy="1325563"/>
          </a:xfrm>
        </p:spPr>
        <p:txBody>
          <a:bodyPr/>
          <a:lstStyle/>
          <a:p>
            <a:r>
              <a:rPr lang="en-GB" b="1" dirty="0">
                <a:solidFill>
                  <a:schemeClr val="accent1"/>
                </a:solidFill>
                <a:latin typeface="+mn-lt"/>
              </a:rPr>
              <a:t>Crowdsourcing: task</a:t>
            </a:r>
          </a:p>
        </p:txBody>
      </p:sp>
      <p:sp>
        <p:nvSpPr>
          <p:cNvPr id="6" name="Content Placeholder 5">
            <a:extLst>
              <a:ext uri="{FF2B5EF4-FFF2-40B4-BE49-F238E27FC236}">
                <a16:creationId xmlns:a16="http://schemas.microsoft.com/office/drawing/2014/main" id="{CAA675FE-3D90-44F1-95B7-A2864C70576B}"/>
              </a:ext>
            </a:extLst>
          </p:cNvPr>
          <p:cNvSpPr>
            <a:spLocks noGrp="1"/>
          </p:cNvSpPr>
          <p:nvPr>
            <p:ph idx="1"/>
          </p:nvPr>
        </p:nvSpPr>
        <p:spPr>
          <a:xfrm>
            <a:off x="660400" y="911225"/>
            <a:ext cx="10515600" cy="2517775"/>
          </a:xfrm>
        </p:spPr>
        <p:txBody>
          <a:bodyPr>
            <a:normAutofit fontScale="92500" lnSpcReduction="20000"/>
          </a:bodyPr>
          <a:lstStyle/>
          <a:p>
            <a:pPr marL="0" indent="0">
              <a:buNone/>
            </a:pPr>
            <a:r>
              <a:rPr lang="en-GB" dirty="0"/>
              <a:t>We are going to: </a:t>
            </a:r>
          </a:p>
          <a:p>
            <a:r>
              <a:rPr lang="en-GB" dirty="0"/>
              <a:t>agree the focus of a crowdsourcing challenge</a:t>
            </a:r>
          </a:p>
          <a:p>
            <a:r>
              <a:rPr lang="en-GB" dirty="0"/>
              <a:t>define the challenges</a:t>
            </a:r>
          </a:p>
          <a:p>
            <a:r>
              <a:rPr lang="en-GB" dirty="0"/>
              <a:t>create a process</a:t>
            </a:r>
          </a:p>
          <a:p>
            <a:r>
              <a:rPr lang="en-GB" dirty="0"/>
              <a:t>design an engagement strategy</a:t>
            </a:r>
          </a:p>
          <a:p>
            <a:pPr marL="0" indent="0">
              <a:buNone/>
            </a:pPr>
            <a:r>
              <a:rPr lang="en-GB" b="1" dirty="0"/>
              <a:t>Choose a topic and go to that table:</a:t>
            </a:r>
          </a:p>
          <a:p>
            <a:pPr marL="0" indent="0">
              <a:buNone/>
            </a:pPr>
            <a:endParaRPr lang="en-GB" dirty="0"/>
          </a:p>
          <a:p>
            <a:pPr marL="0" indent="0">
              <a:buNone/>
            </a:pPr>
            <a:endParaRPr lang="en-GB" dirty="0"/>
          </a:p>
        </p:txBody>
      </p:sp>
      <p:graphicFrame>
        <p:nvGraphicFramePr>
          <p:cNvPr id="7" name="Table 7">
            <a:extLst>
              <a:ext uri="{FF2B5EF4-FFF2-40B4-BE49-F238E27FC236}">
                <a16:creationId xmlns:a16="http://schemas.microsoft.com/office/drawing/2014/main" id="{6F6F591B-C731-415C-A1C8-6560591145B3}"/>
              </a:ext>
            </a:extLst>
          </p:cNvPr>
          <p:cNvGraphicFramePr>
            <a:graphicFrameLocks noGrp="1"/>
          </p:cNvGraphicFramePr>
          <p:nvPr/>
        </p:nvGraphicFramePr>
        <p:xfrm>
          <a:off x="660400" y="3429000"/>
          <a:ext cx="11531600" cy="3108960"/>
        </p:xfrm>
        <a:graphic>
          <a:graphicData uri="http://schemas.openxmlformats.org/drawingml/2006/table">
            <a:tbl>
              <a:tblPr firstRow="1" bandRow="1">
                <a:tableStyleId>{5940675A-B579-460E-94D1-54222C63F5DA}</a:tableStyleId>
              </a:tblPr>
              <a:tblGrid>
                <a:gridCol w="8346896">
                  <a:extLst>
                    <a:ext uri="{9D8B030D-6E8A-4147-A177-3AD203B41FA5}">
                      <a16:colId xmlns:a16="http://schemas.microsoft.com/office/drawing/2014/main" val="484351197"/>
                    </a:ext>
                  </a:extLst>
                </a:gridCol>
                <a:gridCol w="3184704">
                  <a:extLst>
                    <a:ext uri="{9D8B030D-6E8A-4147-A177-3AD203B41FA5}">
                      <a16:colId xmlns:a16="http://schemas.microsoft.com/office/drawing/2014/main" val="490215020"/>
                    </a:ext>
                  </a:extLst>
                </a:gridCol>
              </a:tblGrid>
              <a:tr h="658284">
                <a:tc>
                  <a:txBody>
                    <a:bodyPr/>
                    <a:lstStyle/>
                    <a:p>
                      <a:pPr marL="0" indent="0" algn="l">
                        <a:buNone/>
                      </a:pPr>
                      <a:r>
                        <a:rPr lang="en-GB" sz="2000" b="0" i="0" dirty="0">
                          <a:solidFill>
                            <a:srgbClr val="212529"/>
                          </a:solidFill>
                          <a:effectLst/>
                          <a:latin typeface="var(--bs-body-font-family)"/>
                        </a:rPr>
                        <a:t>Services for maternity and the child’s early years (4 months to 5 years)</a:t>
                      </a:r>
                      <a:endParaRPr lang="en-GB" sz="2000" b="0" i="0" dirty="0">
                        <a:solidFill>
                          <a:srgbClr val="212529"/>
                        </a:solidFill>
                        <a:effectLst/>
                        <a:latin typeface="Open Sans" panose="020B0606030504020204" pitchFamily="34" charset="0"/>
                      </a:endParaRPr>
                    </a:p>
                    <a:p>
                      <a:endParaRPr lang="en-GB" sz="2000" dirty="0"/>
                    </a:p>
                  </a:txBody>
                  <a:tcPr/>
                </a:tc>
                <a:tc>
                  <a:txBody>
                    <a:bodyPr/>
                    <a:lstStyle/>
                    <a:p>
                      <a:r>
                        <a:rPr lang="en-GB" sz="2000" dirty="0"/>
                        <a:t>Tables 1-</a:t>
                      </a:r>
                    </a:p>
                  </a:txBody>
                  <a:tcPr/>
                </a:tc>
                <a:extLst>
                  <a:ext uri="{0D108BD9-81ED-4DB2-BD59-A6C34878D82A}">
                    <a16:rowId xmlns:a16="http://schemas.microsoft.com/office/drawing/2014/main" val="977930678"/>
                  </a:ext>
                </a:extLst>
              </a:tr>
              <a:tr h="658284">
                <a:tc>
                  <a:txBody>
                    <a:bodyPr/>
                    <a:lstStyle/>
                    <a:p>
                      <a:r>
                        <a:rPr lang="en-GB" sz="2000" dirty="0"/>
                        <a:t>Supporting the cultural safety of our workforce</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1567709757"/>
                  </a:ext>
                </a:extLst>
              </a:tr>
              <a:tr h="658284">
                <a:tc>
                  <a:txBody>
                    <a:bodyPr/>
                    <a:lstStyle/>
                    <a:p>
                      <a:r>
                        <a:rPr lang="en-GB" sz="2000" dirty="0"/>
                        <a:t>Improving services for people living with chronic health disease focusing on stroke</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3826632145"/>
                  </a:ext>
                </a:extLst>
              </a:tr>
              <a:tr h="636481">
                <a:tc>
                  <a:txBody>
                    <a:bodyPr/>
                    <a:lstStyle/>
                    <a:p>
                      <a:r>
                        <a:rPr lang="en-GB" sz="2000" dirty="0"/>
                        <a:t>Commission staff (promoting working as a unified system)</a:t>
                      </a:r>
                    </a:p>
                    <a:p>
                      <a:endParaRPr lang="en-GB" sz="2000" dirty="0"/>
                    </a:p>
                  </a:txBody>
                  <a:tcPr/>
                </a:tc>
                <a:tc>
                  <a:txBody>
                    <a:bodyPr/>
                    <a:lstStyle/>
                    <a:p>
                      <a:r>
                        <a:rPr lang="en-GB" sz="2000" dirty="0"/>
                        <a:t>Tables 1-</a:t>
                      </a:r>
                    </a:p>
                  </a:txBody>
                  <a:tcPr/>
                </a:tc>
                <a:extLst>
                  <a:ext uri="{0D108BD9-81ED-4DB2-BD59-A6C34878D82A}">
                    <a16:rowId xmlns:a16="http://schemas.microsoft.com/office/drawing/2014/main" val="2721515562"/>
                  </a:ext>
                </a:extLst>
              </a:tr>
            </a:tbl>
          </a:graphicData>
        </a:graphic>
      </p:graphicFrame>
    </p:spTree>
    <p:extLst>
      <p:ext uri="{BB962C8B-B14F-4D97-AF65-F5344CB8AC3E}">
        <p14:creationId xmlns:p14="http://schemas.microsoft.com/office/powerpoint/2010/main" val="324084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6D2A-1FF0-46A2-BED8-83E3C9E77B10}"/>
              </a:ext>
            </a:extLst>
          </p:cNvPr>
          <p:cNvSpPr>
            <a:spLocks noGrp="1"/>
          </p:cNvSpPr>
          <p:nvPr>
            <p:ph type="title"/>
          </p:nvPr>
        </p:nvSpPr>
        <p:spPr>
          <a:xfrm>
            <a:off x="1847528" y="135837"/>
            <a:ext cx="8229600" cy="1143000"/>
          </a:xfrm>
        </p:spPr>
        <p:txBody>
          <a:bodyPr/>
          <a:lstStyle/>
          <a:p>
            <a:r>
              <a:rPr lang="en-GB" dirty="0"/>
              <a:t>Our film on how to work in this way</a:t>
            </a:r>
          </a:p>
        </p:txBody>
      </p:sp>
      <p:sp>
        <p:nvSpPr>
          <p:cNvPr id="3" name="Content Placeholder 2">
            <a:extLst>
              <a:ext uri="{FF2B5EF4-FFF2-40B4-BE49-F238E27FC236}">
                <a16:creationId xmlns:a16="http://schemas.microsoft.com/office/drawing/2014/main" id="{43F89A1E-354D-481B-9919-77CCB9ADBEB0}"/>
              </a:ext>
            </a:extLst>
          </p:cNvPr>
          <p:cNvSpPr>
            <a:spLocks noGrp="1"/>
          </p:cNvSpPr>
          <p:nvPr>
            <p:ph idx="1"/>
          </p:nvPr>
        </p:nvSpPr>
        <p:spPr>
          <a:xfrm>
            <a:off x="1847528" y="1340769"/>
            <a:ext cx="8229600" cy="4525963"/>
          </a:xfrm>
        </p:spPr>
        <p:txBody>
          <a:bodyPr/>
          <a:lstStyle/>
          <a:p>
            <a:pPr marL="0" indent="0">
              <a:buNone/>
            </a:pPr>
            <a:r>
              <a:rPr lang="en-GB" dirty="0">
                <a:hlinkClick r:id="rId2"/>
              </a:rPr>
              <a:t>https://www.youtube.com/watch?v=YKWIfMrV92c</a:t>
            </a:r>
            <a:r>
              <a:rPr lang="en-GB" dirty="0"/>
              <a:t> </a:t>
            </a:r>
          </a:p>
        </p:txBody>
      </p:sp>
      <p:pic>
        <p:nvPicPr>
          <p:cNvPr id="4" name="Picture 3">
            <a:extLst>
              <a:ext uri="{FF2B5EF4-FFF2-40B4-BE49-F238E27FC236}">
                <a16:creationId xmlns:a16="http://schemas.microsoft.com/office/drawing/2014/main" id="{D4B6D461-DA31-4927-9B45-B5047531EA3E}"/>
              </a:ext>
            </a:extLst>
          </p:cNvPr>
          <p:cNvPicPr>
            <a:picLocks noChangeAspect="1"/>
          </p:cNvPicPr>
          <p:nvPr/>
        </p:nvPicPr>
        <p:blipFill>
          <a:blip r:embed="rId3"/>
          <a:stretch>
            <a:fillRect/>
          </a:stretch>
        </p:blipFill>
        <p:spPr>
          <a:xfrm>
            <a:off x="2423592" y="2564904"/>
            <a:ext cx="7488832" cy="4176464"/>
          </a:xfrm>
          <a:prstGeom prst="rect">
            <a:avLst/>
          </a:prstGeom>
        </p:spPr>
      </p:pic>
    </p:spTree>
    <p:extLst>
      <p:ext uri="{BB962C8B-B14F-4D97-AF65-F5344CB8AC3E}">
        <p14:creationId xmlns:p14="http://schemas.microsoft.com/office/powerpoint/2010/main" val="130820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918" y="2182300"/>
            <a:ext cx="4840408" cy="4208721"/>
          </a:xfrm>
        </p:spPr>
        <p:txBody>
          <a:bodyPr>
            <a:normAutofit/>
          </a:bodyPr>
          <a:lstStyle/>
          <a:p>
            <a:pPr marL="0" indent="0" algn="ctr">
              <a:buNone/>
            </a:pPr>
            <a:r>
              <a:rPr lang="en-GB" sz="2000" dirty="0">
                <a:solidFill>
                  <a:schemeClr val="accent5">
                    <a:lumMod val="50000"/>
                  </a:schemeClr>
                </a:solidFill>
                <a:latin typeface="Arial" panose="020B0604020202020204" pitchFamily="34" charset="0"/>
                <a:cs typeface="Arial" panose="020B0604020202020204" pitchFamily="34" charset="0"/>
              </a:rPr>
              <a:t>We set up a crowdsourcing platform to capture ideas on how about transform perceptions of nursing and midwifery</a:t>
            </a:r>
          </a:p>
          <a:p>
            <a:pPr marL="0" indent="0" algn="ctr">
              <a:buNone/>
            </a:pPr>
            <a:endParaRPr lang="en-GB" sz="2000" dirty="0">
              <a:solidFill>
                <a:schemeClr val="accent5">
                  <a:lumMod val="50000"/>
                </a:schemeClr>
              </a:solidFill>
              <a:latin typeface="Arial" panose="020B0604020202020204" pitchFamily="34" charset="0"/>
              <a:cs typeface="Arial" panose="020B0604020202020204" pitchFamily="34" charset="0"/>
            </a:endParaRPr>
          </a:p>
          <a:p>
            <a:pPr marL="0" indent="0" algn="ctr">
              <a:buNone/>
            </a:pPr>
            <a:r>
              <a:rPr lang="en-GB" sz="2000" dirty="0">
                <a:solidFill>
                  <a:schemeClr val="accent5">
                    <a:lumMod val="50000"/>
                  </a:schemeClr>
                </a:solidFill>
                <a:latin typeface="Arial" panose="020B0604020202020204" pitchFamily="34" charset="0"/>
                <a:cs typeface="Arial" panose="020B0604020202020204" pitchFamily="34" charset="0"/>
              </a:rPr>
              <a:t>It was live for five weeks, supplemented by Twitter chats</a:t>
            </a:r>
          </a:p>
          <a:p>
            <a:pPr algn="ct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8006" y="1239574"/>
            <a:ext cx="4657214" cy="561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DBE7C568-393E-4C50-B271-F4511C0917A1}"/>
              </a:ext>
            </a:extLst>
          </p:cNvPr>
          <p:cNvSpPr>
            <a:spLocks noGrp="1"/>
          </p:cNvSpPr>
          <p:nvPr>
            <p:ph type="title"/>
          </p:nvPr>
        </p:nvSpPr>
        <p:spPr>
          <a:xfrm>
            <a:off x="296526" y="-195803"/>
            <a:ext cx="10515600" cy="1325563"/>
          </a:xfrm>
        </p:spPr>
        <p:txBody>
          <a:bodyPr>
            <a:normAutofit/>
          </a:bodyPr>
          <a:lstStyle/>
          <a:p>
            <a:r>
              <a:rPr lang="en-GB" sz="3600" b="1" dirty="0">
                <a:solidFill>
                  <a:schemeClr val="accent1"/>
                </a:solidFill>
                <a:latin typeface="+mn-lt"/>
              </a:rPr>
              <a:t>Transforming Perceptions of Nursing and Midwifery</a:t>
            </a:r>
          </a:p>
        </p:txBody>
      </p:sp>
    </p:spTree>
    <p:extLst>
      <p:ext uri="{BB962C8B-B14F-4D97-AF65-F5344CB8AC3E}">
        <p14:creationId xmlns:p14="http://schemas.microsoft.com/office/powerpoint/2010/main" val="356750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919E04-9016-46E3-8698-333EE67CA61F}"/>
              </a:ext>
            </a:extLst>
          </p:cNvPr>
          <p:cNvSpPr txBox="1"/>
          <p:nvPr/>
        </p:nvSpPr>
        <p:spPr>
          <a:xfrm>
            <a:off x="269422" y="2136338"/>
            <a:ext cx="32004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Young people in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might we encourage young children in the school system to see that nursing is a fantastic career choice?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teachers promote nursing and midwifery as a career choice?  </a:t>
            </a:r>
          </a:p>
        </p:txBody>
      </p:sp>
      <p:sp>
        <p:nvSpPr>
          <p:cNvPr id="3" name="TextBox 2">
            <a:extLst>
              <a:ext uri="{FF2B5EF4-FFF2-40B4-BE49-F238E27FC236}">
                <a16:creationId xmlns:a16="http://schemas.microsoft.com/office/drawing/2014/main" id="{9679D765-339D-4847-80A8-E43AE58D2315}"/>
              </a:ext>
            </a:extLst>
          </p:cNvPr>
          <p:cNvSpPr txBox="1"/>
          <p:nvPr/>
        </p:nvSpPr>
        <p:spPr>
          <a:xfrm>
            <a:off x="4265839" y="2136336"/>
            <a:ext cx="366032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 Nurses and Midwives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maintain the passion that nurses and midwives feel when they first join the profession?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we maintain our own pride in the profession to promote nursing and midwifery to junior colleagues and attract people to start their own journey? </a:t>
            </a:r>
          </a:p>
        </p:txBody>
      </p:sp>
      <p:sp>
        <p:nvSpPr>
          <p:cNvPr id="4" name="TextBox 3">
            <a:extLst>
              <a:ext uri="{FF2B5EF4-FFF2-40B4-BE49-F238E27FC236}">
                <a16:creationId xmlns:a16="http://schemas.microsoft.com/office/drawing/2014/main" id="{BF7280DC-83E5-4210-9184-54DB66BDF3E0}"/>
              </a:ext>
            </a:extLst>
          </p:cNvPr>
          <p:cNvSpPr txBox="1"/>
          <p:nvPr/>
        </p:nvSpPr>
        <p:spPr>
          <a:xfrm>
            <a:off x="8264980" y="2136336"/>
            <a:ext cx="365759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Decision makers in the health and care system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we change the way nurses and midwives are recognised so they are seen as a core profession equal to all others in healthcare?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create an environment where nurses and midwives are more involved when making key decisions about healthcare? </a:t>
            </a:r>
          </a:p>
        </p:txBody>
      </p:sp>
      <p:sp>
        <p:nvSpPr>
          <p:cNvPr id="5" name="TextBox 4">
            <a:extLst>
              <a:ext uri="{FF2B5EF4-FFF2-40B4-BE49-F238E27FC236}">
                <a16:creationId xmlns:a16="http://schemas.microsoft.com/office/drawing/2014/main" id="{9ABE890E-1E63-41DB-B02C-08522228E0D2}"/>
              </a:ext>
            </a:extLst>
          </p:cNvPr>
          <p:cNvSpPr txBox="1"/>
          <p:nvPr/>
        </p:nvSpPr>
        <p:spPr>
          <a:xfrm>
            <a:off x="269422" y="244928"/>
            <a:ext cx="75261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Perceptions of Nursing: Challenges</a:t>
            </a:r>
          </a:p>
        </p:txBody>
      </p:sp>
    </p:spTree>
    <p:extLst>
      <p:ext uri="{BB962C8B-B14F-4D97-AF65-F5344CB8AC3E}">
        <p14:creationId xmlns:p14="http://schemas.microsoft.com/office/powerpoint/2010/main" val="121135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5FFC4-65E8-4FD0-914B-AFE3561F61A1}"/>
              </a:ext>
            </a:extLst>
          </p:cNvPr>
          <p:cNvPicPr>
            <a:picLocks noChangeAspect="1"/>
          </p:cNvPicPr>
          <p:nvPr/>
        </p:nvPicPr>
        <p:blipFill>
          <a:blip r:embed="rId2"/>
          <a:stretch>
            <a:fillRect/>
          </a:stretch>
        </p:blipFill>
        <p:spPr>
          <a:xfrm>
            <a:off x="6448426" y="2918051"/>
            <a:ext cx="5743575" cy="3819525"/>
          </a:xfrm>
          <a:prstGeom prst="rect">
            <a:avLst/>
          </a:prstGeom>
        </p:spPr>
      </p:pic>
      <p:pic>
        <p:nvPicPr>
          <p:cNvPr id="3" name="Picture 2">
            <a:extLst>
              <a:ext uri="{FF2B5EF4-FFF2-40B4-BE49-F238E27FC236}">
                <a16:creationId xmlns:a16="http://schemas.microsoft.com/office/drawing/2014/main" id="{CD50590A-C89D-4F37-A45C-37D0B02432CF}"/>
              </a:ext>
            </a:extLst>
          </p:cNvPr>
          <p:cNvPicPr>
            <a:picLocks noChangeAspect="1"/>
          </p:cNvPicPr>
          <p:nvPr/>
        </p:nvPicPr>
        <p:blipFill>
          <a:blip r:embed="rId3"/>
          <a:stretch>
            <a:fillRect/>
          </a:stretch>
        </p:blipFill>
        <p:spPr>
          <a:xfrm>
            <a:off x="361508" y="321594"/>
            <a:ext cx="6086918" cy="4264218"/>
          </a:xfrm>
          <a:prstGeom prst="rect">
            <a:avLst/>
          </a:prstGeom>
        </p:spPr>
      </p:pic>
    </p:spTree>
    <p:extLst>
      <p:ext uri="{BB962C8B-B14F-4D97-AF65-F5344CB8AC3E}">
        <p14:creationId xmlns:p14="http://schemas.microsoft.com/office/powerpoint/2010/main" val="415576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307776" y="-27387"/>
            <a:ext cx="10972800" cy="1143000"/>
          </a:xfrm>
        </p:spPr>
        <p:txBody>
          <a:bodyPr/>
          <a:lstStyle/>
          <a:p>
            <a:pPr lvl="0" algn="l"/>
            <a:r>
              <a:rPr lang="en-GB" sz="5333" dirty="0">
                <a:solidFill>
                  <a:srgbClr val="1F497D"/>
                </a:solidFill>
              </a:rPr>
              <a:t>#ProjectA: the starting point</a:t>
            </a:r>
          </a:p>
        </p:txBody>
      </p:sp>
      <p:pic>
        <p:nvPicPr>
          <p:cNvPr id="3" name="Picture 2"/>
          <p:cNvPicPr>
            <a:picLocks noChangeAspect="1"/>
          </p:cNvPicPr>
          <p:nvPr/>
        </p:nvPicPr>
        <p:blipFill>
          <a:blip r:embed="rId2"/>
          <a:srcRect/>
          <a:stretch>
            <a:fillRect/>
          </a:stretch>
        </p:blipFill>
        <p:spPr>
          <a:xfrm>
            <a:off x="931298" y="1356695"/>
            <a:ext cx="10588629" cy="4952628"/>
          </a:xfrm>
          <a:prstGeom prst="rect">
            <a:avLst/>
          </a:prstGeom>
          <a:noFill/>
          <a:ln>
            <a:noFill/>
          </a:ln>
        </p:spPr>
      </p:pic>
    </p:spTree>
    <p:extLst>
      <p:ext uri="{BB962C8B-B14F-4D97-AF65-F5344CB8AC3E}">
        <p14:creationId xmlns:p14="http://schemas.microsoft.com/office/powerpoint/2010/main" val="185458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335820" y="-486512"/>
            <a:ext cx="10309980" cy="2502429"/>
          </a:xfrm>
        </p:spPr>
        <p:txBody>
          <a:bodyPr/>
          <a:lstStyle/>
          <a:p>
            <a:pPr lvl="0"/>
            <a:r>
              <a:rPr lang="en-GB" dirty="0"/>
              <a:t>What happened next……</a:t>
            </a:r>
          </a:p>
        </p:txBody>
      </p:sp>
      <p:pic>
        <p:nvPicPr>
          <p:cNvPr id="3" name="Content Placeholder 3"/>
          <p:cNvPicPr>
            <a:picLocks noGrp="1" noChangeAspect="1"/>
          </p:cNvPicPr>
          <p:nvPr>
            <p:ph idx="1"/>
          </p:nvPr>
        </p:nvPicPr>
        <p:blipFill>
          <a:blip r:embed="rId2"/>
          <a:stretch>
            <a:fillRect/>
          </a:stretch>
        </p:blipFill>
        <p:spPr>
          <a:xfrm>
            <a:off x="1775520" y="1556794"/>
            <a:ext cx="8190403" cy="4536503"/>
          </a:xfrm>
        </p:spPr>
      </p:pic>
    </p:spTree>
    <p:extLst>
      <p:ext uri="{BB962C8B-B14F-4D97-AF65-F5344CB8AC3E}">
        <p14:creationId xmlns:p14="http://schemas.microsoft.com/office/powerpoint/2010/main" val="3135350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1610</Words>
  <Application>Microsoft Office PowerPoint</Application>
  <PresentationFormat>Widescreen</PresentationFormat>
  <Paragraphs>200</Paragraphs>
  <Slides>37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Open Sans</vt:lpstr>
      <vt:lpstr>Segoe UI</vt:lpstr>
      <vt:lpstr>Symbol</vt:lpstr>
      <vt:lpstr>var(--bs-body-font-family)</vt:lpstr>
      <vt:lpstr>Office Theme</vt:lpstr>
      <vt:lpstr>Using crowdsourcing and open innovation to hear many voices</vt:lpstr>
      <vt:lpstr>PowerPoint Presentation</vt:lpstr>
      <vt:lpstr>Crowdsourcing: the task we are going to ask you to do shortly</vt:lpstr>
      <vt:lpstr>Our film on how to work in this way</vt:lpstr>
      <vt:lpstr>Transforming Perceptions of Nursing and Midwifery</vt:lpstr>
      <vt:lpstr>PowerPoint Presentation</vt:lpstr>
      <vt:lpstr>PowerPoint Presentation</vt:lpstr>
      <vt:lpstr>#ProjectA: the starting point</vt:lpstr>
      <vt:lpstr>What happened next……</vt:lpstr>
      <vt:lpstr>#ProjectA ideas platform</vt:lpstr>
      <vt:lpstr>PowerPoint Presentation</vt:lpstr>
      <vt:lpstr>Decision Making Group</vt:lpstr>
      <vt:lpstr>What #ProjectA led to</vt:lpstr>
      <vt:lpstr>PowerPoint Presentation</vt:lpstr>
      <vt:lpstr>The #Testingmethods2020 pathway</vt:lpstr>
      <vt:lpstr>PowerPoint Presentation</vt:lpstr>
      <vt:lpstr>PowerPoint Presentation</vt:lpstr>
      <vt:lpstr>PowerPoint Presentation</vt:lpstr>
      <vt:lpstr>PowerPoint Presentation</vt:lpstr>
      <vt:lpstr>Coffee Roulette</vt:lpstr>
      <vt:lpstr>PowerPoint Presentation</vt:lpstr>
      <vt:lpstr>PowerPoint Presentation</vt:lpstr>
      <vt:lpstr>Just Do Its </vt:lpstr>
      <vt:lpstr>PowerPoint Presentation</vt:lpstr>
      <vt:lpstr>PowerPoint Presentation</vt:lpstr>
      <vt:lpstr>PowerPoint Presentation</vt:lpstr>
      <vt:lpstr>The tests we apply to crowdsourcing ideas</vt:lpstr>
      <vt:lpstr>What is social listening?</vt:lpstr>
      <vt:lpstr>Social listening: what matters to people who use services?</vt:lpstr>
      <vt:lpstr>Social listening: what matters to people who work in the system?</vt:lpstr>
      <vt:lpstr>Six things to do in response to “what matters to me”:</vt:lpstr>
      <vt:lpstr>PowerPoint Presentation</vt:lpstr>
      <vt:lpstr>PowerPoint Presentation</vt:lpstr>
      <vt:lpstr>Crowdsourcing: to think about</vt:lpstr>
      <vt:lpstr>PowerPoint Presentation</vt:lpstr>
      <vt:lpstr>Learning</vt:lpstr>
      <vt:lpstr>Crowdsourcing: task</vt:lpstr>
    </vt:vector>
  </TitlesOfParts>
  <Company>Health Quality and Safety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crowdsourcing and open innovation to hear many voices</dc:title>
  <dc:creator>Toni Duder</dc:creator>
  <cp:lastModifiedBy>Toni Duder</cp:lastModifiedBy>
  <cp:revision>1</cp:revision>
  <dcterms:created xsi:type="dcterms:W3CDTF">2022-08-10T20:14:39Z</dcterms:created>
  <dcterms:modified xsi:type="dcterms:W3CDTF">2022-08-10T20:15:37Z</dcterms:modified>
</cp:coreProperties>
</file>